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51"/>
  </p:notesMasterIdLst>
  <p:sldIdLst>
    <p:sldId id="32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9144000" cy="5143500" type="screen16x9"/>
  <p:notesSz cx="6858000" cy="9144000"/>
  <p:embeddedFontLst>
    <p:embeddedFont>
      <p:font typeface="Alfa Slab One" panose="020B0604020202020204" charset="0"/>
      <p:regular r:id="rId52"/>
    </p:embeddedFont>
    <p:embeddedFont>
      <p:font typeface="Gill Sans MT" panose="020B0502020104020203" pitchFamily="34" charset="0"/>
      <p:regular r:id="rId53"/>
      <p:bold r:id="rId54"/>
      <p:italic r:id="rId55"/>
      <p:boldItalic r:id="rId56"/>
    </p:embeddedFont>
    <p:embeddedFont>
      <p:font typeface="Noto Sans Symbols" panose="020B0604020202020204" charset="0"/>
      <p:regular r:id="rId57"/>
      <p:bold r:id="rId58"/>
    </p:embeddedFont>
    <p:embeddedFont>
      <p:font typeface="Proxima Nova" panose="020B0604020202020204" charset="0"/>
      <p:regular r:id="rId59"/>
      <p:bold r:id="rId60"/>
      <p:italic r:id="rId61"/>
      <p:boldItalic r:id="rId62"/>
    </p:embeddedFont>
    <p:embeddedFont>
      <p:font typeface="Trebuchet MS" panose="020B0603020202020204" pitchFamily="3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2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3.xml"/><Relationship Id="rId61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8d1df210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8d1df210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ea8bd4f6c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ea8bd4f6c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e7059e9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3e7059e9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e7059e9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3e7059e9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025cf842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025cf842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025cf84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025cf84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025cf842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025cf842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e7059e9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3e7059e9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025cf8422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025cf8422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025cf842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025cf842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025cf8422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025cf8422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8d1df210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8d1df210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025cf8422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4025cf8422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025cf8422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025cf8422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4025cf8422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4025cf8422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3e7059e9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3e7059e9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3e7059e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3e7059e9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3e7059e9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3e7059e9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3e7059e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3e7059e9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98d1df210c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98d1df210c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461fa7c7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461fa7c76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61fa7c76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61fa7c76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461fa7c76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461fa7c76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461fa7c76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461fa7c76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98d1df210c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98d1df210c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Menos características → acercándonos a las causas latentes!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98d1df210c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g98d1df210c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98d1df210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98d1df210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ef25b0ff32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ef25b0ff32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ef25b0ff32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ef25b0ff32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f25b0ff32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ef25b0ff32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ea8bd4f6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ea8bd4f6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98d1df210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98d1df210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98d1df210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98d1df210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ea8bd4f6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ea8bd4f6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98d1df210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98d1df210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98d1df210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98d1df210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98d1df210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98d1df210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98d1df210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98d1df210c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98d1df210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98d1df210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f25b0ff32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ef25b0ff32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98d1df210c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98d1df210c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98d1df210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98d1df210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ea8bd4f6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ea8bd4f6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ea8bd4f6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ea8bd4f6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ea8bd4f6c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ea8bd4f6c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ea8bd4f6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ea8bd4f6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ea8bd4f6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ea8bd4f6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7784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subTitle" idx="1"/>
          </p:nvPr>
        </p:nvSpPr>
        <p:spPr>
          <a:xfrm>
            <a:off x="311760" y="444960"/>
            <a:ext cx="8520000" cy="26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2"/>
          </p:nvPr>
        </p:nvSpPr>
        <p:spPr>
          <a:xfrm>
            <a:off x="467784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3"/>
          </p:nvPr>
        </p:nvSpPr>
        <p:spPr>
          <a:xfrm>
            <a:off x="31176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2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body" idx="3"/>
          </p:nvPr>
        </p:nvSpPr>
        <p:spPr>
          <a:xfrm>
            <a:off x="467784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2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body" idx="3"/>
          </p:nvPr>
        </p:nvSpPr>
        <p:spPr>
          <a:xfrm>
            <a:off x="311760" y="293688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body" idx="2"/>
          </p:nvPr>
        </p:nvSpPr>
        <p:spPr>
          <a:xfrm>
            <a:off x="311760" y="293688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2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3"/>
          </p:nvPr>
        </p:nvSpPr>
        <p:spPr>
          <a:xfrm>
            <a:off x="31176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4"/>
          </p:nvPr>
        </p:nvSpPr>
        <p:spPr>
          <a:xfrm>
            <a:off x="467784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body" idx="2"/>
          </p:nvPr>
        </p:nvSpPr>
        <p:spPr>
          <a:xfrm>
            <a:off x="319248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body" idx="3"/>
          </p:nvPr>
        </p:nvSpPr>
        <p:spPr>
          <a:xfrm>
            <a:off x="607320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body" idx="4"/>
          </p:nvPr>
        </p:nvSpPr>
        <p:spPr>
          <a:xfrm>
            <a:off x="31176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body" idx="5"/>
          </p:nvPr>
        </p:nvSpPr>
        <p:spPr>
          <a:xfrm>
            <a:off x="319248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6"/>
          </p:nvPr>
        </p:nvSpPr>
        <p:spPr>
          <a:xfrm>
            <a:off x="607320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6280375" y="-57800"/>
            <a:ext cx="29010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Aprendizaje NO supervisado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28" name="Google Shape;28;p5"/>
          <p:cNvSpPr txBox="1"/>
          <p:nvPr/>
        </p:nvSpPr>
        <p:spPr>
          <a:xfrm>
            <a:off x="1075" y="-57800"/>
            <a:ext cx="18654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DiploDatos</a:t>
            </a:r>
            <a:r>
              <a:rPr lang="en-GB"/>
              <a:t> </a:t>
            </a: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2020</a:t>
            </a:r>
            <a:endParaRPr/>
          </a:p>
        </p:txBody>
      </p:sp>
      <p:sp>
        <p:nvSpPr>
          <p:cNvPr id="29" name="Google Shape;29;p5"/>
          <p:cNvSpPr txBox="1"/>
          <p:nvPr/>
        </p:nvSpPr>
        <p:spPr>
          <a:xfrm>
            <a:off x="6280375" y="-57800"/>
            <a:ext cx="29010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Aprendizaje NO supervisado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34" name="Google Shape;34;p6"/>
          <p:cNvSpPr txBox="1"/>
          <p:nvPr/>
        </p:nvSpPr>
        <p:spPr>
          <a:xfrm>
            <a:off x="6280375" y="-57800"/>
            <a:ext cx="29010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Aprendizaje NO supervisado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40" name="Google Shape;40;p7"/>
          <p:cNvSpPr txBox="1"/>
          <p:nvPr/>
        </p:nvSpPr>
        <p:spPr>
          <a:xfrm>
            <a:off x="6280375" y="-57800"/>
            <a:ext cx="29010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Aprendizaje NO supervisado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414050" y="221550"/>
            <a:ext cx="8163300" cy="8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" name="Google Shape;46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52" name="Google Shape;52;p9"/>
          <p:cNvSpPr txBox="1"/>
          <p:nvPr/>
        </p:nvSpPr>
        <p:spPr>
          <a:xfrm>
            <a:off x="6280375" y="-57800"/>
            <a:ext cx="29010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Aprendizaje NO supervisado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6280200" y="-57960"/>
            <a:ext cx="29004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Aprendizaje NO supervisado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feature_selection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feature_selection.VarianceThreshold.html#sklearn.feature_selection.VarianceThreshol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cikit-learn.org/stable/modules/generated/sklearn.feature_selection.mutual_info_classif.html#sklearn.feature_selection.mutual_info_classif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mensionality_reduction#Feature_projectio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kaggle.com/code/samuelcortinhas/intro-to-pca-t-sne-umap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evelopers.google.com/machine-learning/crash-course/embeddings/obtaining-embedding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evelopers.google.com/machine-learning/crash-course/embeddings/obtaining-embedding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evelopers.google.com/machine-learning/crash-course/embeddings/obtaining-embeddings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liCbRZPrZ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1663818" y="2894244"/>
            <a:ext cx="2656496" cy="1211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14350"/>
            <a:r>
              <a:rPr lang="en-US" sz="2025" dirty="0">
                <a:latin typeface="Gill Sans MT" panose="020B0502020104020203" pitchFamily="34" charset="77"/>
              </a:rPr>
              <a:t>Dr. José Ramón Iglesias</a:t>
            </a:r>
          </a:p>
          <a:p>
            <a:pPr defTabSz="514350"/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Gill Sans MT" panose="020B0502020104020203" pitchFamily="34" charset="77"/>
              </a:rPr>
              <a:t>DSP-ASIC BUILDER GROUP</a:t>
            </a:r>
          </a:p>
          <a:p>
            <a:pPr defTabSz="514350"/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Gill Sans MT" panose="020B0502020104020203" pitchFamily="34" charset="77"/>
              </a:rPr>
              <a:t>Director Semillero TRIAC</a:t>
            </a:r>
          </a:p>
          <a:p>
            <a:pPr defTabSz="514350"/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Gill Sans MT" panose="020B0502020104020203" pitchFamily="34" charset="77"/>
              </a:rPr>
              <a:t>Ingenieria Electronica</a:t>
            </a:r>
          </a:p>
          <a:p>
            <a:pPr defTabSz="514350"/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Gill Sans MT" panose="020B0502020104020203" pitchFamily="34" charset="77"/>
              </a:rPr>
              <a:t>Universidad Popular del Cesar</a:t>
            </a:r>
          </a:p>
          <a:p>
            <a:pPr defTabSz="514350"/>
            <a:endParaRPr lang="en-US" sz="1050" dirty="0">
              <a:solidFill>
                <a:prstClr val="white">
                  <a:lumMod val="50000"/>
                </a:prstClr>
              </a:solidFill>
              <a:latin typeface="Gill Sans MT" panose="020B0502020104020203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1889184" y="1315456"/>
            <a:ext cx="5365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/>
            <a:r>
              <a:rPr lang="en-US" sz="2475" dirty="0" err="1">
                <a:latin typeface="Arial" panose="020B0604020202020204" pitchFamily="34" charset="0"/>
                <a:cs typeface="Arial" panose="020B0604020202020204" pitchFamily="34" charset="0"/>
              </a:rPr>
              <a:t>Ciencia</a:t>
            </a:r>
            <a:r>
              <a:rPr lang="en-US" sz="2475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75" dirty="0" err="1"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sz="2475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475">
                <a:latin typeface="Arial" panose="020B0604020202020204" pitchFamily="34" charset="0"/>
                <a:cs typeface="Arial" panose="020B0604020202020204" pitchFamily="34" charset="0"/>
              </a:rPr>
              <a:t>BigData</a:t>
            </a:r>
            <a:endParaRPr lang="en-US" sz="247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514350"/>
            <a:endParaRPr lang="en-US" sz="1125" dirty="0">
              <a:latin typeface="Gill Sans MT" panose="020B0502020104020203" pitchFamily="34" charset="77"/>
            </a:endParaRPr>
          </a:p>
        </p:txBody>
      </p:sp>
      <p:pic>
        <p:nvPicPr>
          <p:cNvPr id="5" name="Google Shape;30;p1">
            <a:extLst>
              <a:ext uri="{FF2B5EF4-FFF2-40B4-BE49-F238E27FC236}">
                <a16:creationId xmlns:a16="http://schemas.microsoft.com/office/drawing/2014/main" id="{4339DFEC-8BF3-4650-90E0-2B129334669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46153" y="679742"/>
            <a:ext cx="1942857" cy="6357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F0B24A3F-60C1-46BB-9F38-67F6A9D0EA23}"/>
              </a:ext>
            </a:extLst>
          </p:cNvPr>
          <p:cNvSpPr txBox="1"/>
          <p:nvPr/>
        </p:nvSpPr>
        <p:spPr>
          <a:xfrm>
            <a:off x="1143001" y="22733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800" b="1" dirty="0" err="1">
                <a:latin typeface="Trebuchet MS"/>
                <a:cs typeface="Trebuchet MS"/>
              </a:rPr>
              <a:t>Embeddings</a:t>
            </a:r>
            <a:endParaRPr lang="es-CL" sz="1800" b="1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2494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Qué perdemos?</a:t>
            </a:r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Información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Interpretabilidad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Selección de Características</a:t>
            </a:r>
            <a:endParaRPr/>
          </a:p>
        </p:txBody>
      </p:sp>
      <p:sp>
        <p:nvSpPr>
          <p:cNvPr id="192" name="Google Shape;192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Reducción de dimensionalidad simplemente eliminando características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Intuición: eliminamos ruido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Pero… la selección de características se hace en relación a una clase!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https://scikit-learn.org/stable/modules/feature_selection.html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Cómo hacemos si no tenemos clases?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Aplicamos conocimiento de dominio!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P.ej., en lenguaje natural: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800"/>
              <a:t>eliminamos palabras poco frecuentes </a:t>
            </a:r>
            <a:endParaRPr sz="18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800"/>
              <a:t>eliminamos palabras muy frecuentes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Selección de Características</a:t>
            </a:r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Reducción de dimensionalidad simplemente eliminando características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Intuición: eliminamos ruido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También tenemos métodos basados en varianza: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Eliminar características con poca varianza (en scikit learn, </a:t>
            </a:r>
            <a:r>
              <a:rPr lang="en-GB" sz="1750" b="1" u="sng">
                <a:solidFill>
                  <a:srgbClr val="05578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VarianceThreshold</a:t>
            </a:r>
            <a:r>
              <a:rPr lang="en-GB"/>
              <a:t>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Eliminar características redundantes con otras (en scikit learn, </a:t>
            </a:r>
            <a:r>
              <a:rPr lang="en-GB" sz="1750" b="1" u="sng">
                <a:solidFill>
                  <a:srgbClr val="05578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mutual_info_classif</a:t>
            </a:r>
            <a:r>
              <a:rPr lang="en-GB"/>
              <a:t>)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Agrupamiento de Características</a:t>
            </a:r>
            <a:endParaRPr/>
          </a:p>
        </p:txBody>
      </p:sp>
      <p:sp>
        <p:nvSpPr>
          <p:cNvPr id="204" name="Google Shape;204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Combinación de características dependientes (redundantes)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Por ejemplo, combinación lineal de el número de paradas recorridas por un colectivo y la distancia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Combinación de características que sabemos que se pueden representar unidas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Por ej., sustituir viento, temperatura y humedad por sensación térmica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Podemos sustituir características por la clase a la que pertenecen!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Por ej., en lenguaje natural, sustituir “corríamos” por “correr” o por V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Principal Component Analysis</a:t>
            </a:r>
            <a:endParaRPr/>
          </a:p>
        </p:txBody>
      </p:sp>
      <p:sp>
        <p:nvSpPr>
          <p:cNvPr id="210" name="Google Shape;210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Minimiza el error cuadrado de reconstruir los datos originales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211" name="Google Shape;211;p40"/>
          <p:cNvGrpSpPr/>
          <p:nvPr/>
        </p:nvGrpSpPr>
        <p:grpSpPr>
          <a:xfrm>
            <a:off x="714707" y="1569797"/>
            <a:ext cx="4250224" cy="2999213"/>
            <a:chOff x="280775" y="1289075"/>
            <a:chExt cx="3769600" cy="2731275"/>
          </a:xfrm>
        </p:grpSpPr>
        <p:pic>
          <p:nvPicPr>
            <p:cNvPr id="212" name="Google Shape;212;p40"/>
            <p:cNvPicPr preferRelativeResize="0"/>
            <p:nvPr/>
          </p:nvPicPr>
          <p:blipFill rotWithShape="1">
            <a:blip r:embed="rId3">
              <a:alphaModFix/>
            </a:blip>
            <a:srcRect l="3071" t="14638" r="55701" b="10060"/>
            <a:stretch/>
          </p:blipFill>
          <p:spPr>
            <a:xfrm>
              <a:off x="280775" y="1289075"/>
              <a:ext cx="3769600" cy="273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40"/>
            <p:cNvSpPr/>
            <p:nvPr/>
          </p:nvSpPr>
          <p:spPr>
            <a:xfrm>
              <a:off x="1531575" y="1927225"/>
              <a:ext cx="421200" cy="229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0"/>
            <p:cNvSpPr/>
            <p:nvPr/>
          </p:nvSpPr>
          <p:spPr>
            <a:xfrm>
              <a:off x="3534250" y="1697425"/>
              <a:ext cx="421200" cy="229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Principal Component Analysis</a:t>
            </a:r>
            <a:endParaRPr/>
          </a:p>
        </p:txBody>
      </p:sp>
      <p:grpSp>
        <p:nvGrpSpPr>
          <p:cNvPr id="220" name="Google Shape;220;p41"/>
          <p:cNvGrpSpPr/>
          <p:nvPr/>
        </p:nvGrpSpPr>
        <p:grpSpPr>
          <a:xfrm>
            <a:off x="714707" y="1569797"/>
            <a:ext cx="4250224" cy="2999213"/>
            <a:chOff x="280775" y="1289075"/>
            <a:chExt cx="3769600" cy="2731275"/>
          </a:xfrm>
        </p:grpSpPr>
        <p:pic>
          <p:nvPicPr>
            <p:cNvPr id="221" name="Google Shape;221;p41"/>
            <p:cNvPicPr preferRelativeResize="0"/>
            <p:nvPr/>
          </p:nvPicPr>
          <p:blipFill rotWithShape="1">
            <a:blip r:embed="rId3">
              <a:alphaModFix/>
            </a:blip>
            <a:srcRect l="3071" t="14638" r="55701" b="10060"/>
            <a:stretch/>
          </p:blipFill>
          <p:spPr>
            <a:xfrm>
              <a:off x="280775" y="1289075"/>
              <a:ext cx="3769600" cy="273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41"/>
            <p:cNvSpPr/>
            <p:nvPr/>
          </p:nvSpPr>
          <p:spPr>
            <a:xfrm>
              <a:off x="1531575" y="1927225"/>
              <a:ext cx="421200" cy="229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1"/>
            <p:cNvSpPr/>
            <p:nvPr/>
          </p:nvSpPr>
          <p:spPr>
            <a:xfrm>
              <a:off x="3534250" y="1697425"/>
              <a:ext cx="421200" cy="229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4" name="Google Shape;224;p41"/>
          <p:cNvPicPr preferRelativeResize="0"/>
          <p:nvPr/>
        </p:nvPicPr>
        <p:blipFill rotWithShape="1">
          <a:blip r:embed="rId3">
            <a:alphaModFix/>
          </a:blip>
          <a:srcRect l="58773" t="18178" b="27281"/>
          <a:stretch/>
        </p:blipFill>
        <p:spPr>
          <a:xfrm>
            <a:off x="3631690" y="1454975"/>
            <a:ext cx="5325774" cy="279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Minimiza el error cuadrado de reconstruir los datos originales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Descomposición en Valores Singulares</a:t>
            </a:r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 componentes principales se encuentran descomponiendo una matriz en valores singulares (eigenvalues) → singular value decomposition (SVD)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2" name="Google Shape;23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0574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2"/>
          <p:cNvSpPr/>
          <p:nvPr/>
        </p:nvSpPr>
        <p:spPr>
          <a:xfrm>
            <a:off x="381000" y="1981200"/>
            <a:ext cx="2286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2"/>
          <p:cNvSpPr/>
          <p:nvPr/>
        </p:nvSpPr>
        <p:spPr>
          <a:xfrm flipH="1">
            <a:off x="2133600" y="1981200"/>
            <a:ext cx="2286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2"/>
          <p:cNvSpPr/>
          <p:nvPr/>
        </p:nvSpPr>
        <p:spPr>
          <a:xfrm flipH="1">
            <a:off x="4114800" y="1981200"/>
            <a:ext cx="1524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2"/>
          <p:cNvSpPr/>
          <p:nvPr/>
        </p:nvSpPr>
        <p:spPr>
          <a:xfrm>
            <a:off x="2819400" y="1981200"/>
            <a:ext cx="2286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2"/>
          <p:cNvSpPr txBox="1"/>
          <p:nvPr/>
        </p:nvSpPr>
        <p:spPr>
          <a:xfrm>
            <a:off x="2438400" y="28956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/>
          </a:p>
        </p:txBody>
      </p:sp>
      <p:sp>
        <p:nvSpPr>
          <p:cNvPr id="238" name="Google Shape;238;p42"/>
          <p:cNvSpPr/>
          <p:nvPr/>
        </p:nvSpPr>
        <p:spPr>
          <a:xfrm>
            <a:off x="4724400" y="2667000"/>
            <a:ext cx="228600" cy="990597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2"/>
          <p:cNvSpPr/>
          <p:nvPr/>
        </p:nvSpPr>
        <p:spPr>
          <a:xfrm flipH="1">
            <a:off x="5943600" y="2667000"/>
            <a:ext cx="228600" cy="990597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2"/>
          <p:cNvSpPr txBox="1"/>
          <p:nvPr/>
        </p:nvSpPr>
        <p:spPr>
          <a:xfrm>
            <a:off x="4343400" y="28194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241" name="Google Shape;241;p42"/>
          <p:cNvSpPr txBox="1"/>
          <p:nvPr/>
        </p:nvSpPr>
        <p:spPr>
          <a:xfrm>
            <a:off x="6400800" y="28194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242" name="Google Shape;242;p42"/>
          <p:cNvSpPr/>
          <p:nvPr/>
        </p:nvSpPr>
        <p:spPr>
          <a:xfrm>
            <a:off x="5105400" y="3962400"/>
            <a:ext cx="152400" cy="761998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2"/>
          <p:cNvSpPr/>
          <p:nvPr/>
        </p:nvSpPr>
        <p:spPr>
          <a:xfrm flipH="1">
            <a:off x="8077200" y="4038600"/>
            <a:ext cx="152400" cy="761998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2"/>
          <p:cNvSpPr txBox="1"/>
          <p:nvPr/>
        </p:nvSpPr>
        <p:spPr>
          <a:xfrm>
            <a:off x="2924175" y="29718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GB" sz="2800" b="0" i="0" u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245" name="Google Shape;245;p42"/>
          <p:cNvSpPr txBox="1"/>
          <p:nvPr/>
        </p:nvSpPr>
        <p:spPr>
          <a:xfrm>
            <a:off x="3609975" y="29718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GB" sz="2800" b="0" i="0" u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cxnSp>
        <p:nvCxnSpPr>
          <p:cNvPr id="246" name="Google Shape;246;p42"/>
          <p:cNvCxnSpPr/>
          <p:nvPr/>
        </p:nvCxnSpPr>
        <p:spPr>
          <a:xfrm rot="10800000">
            <a:off x="3124200" y="2057400"/>
            <a:ext cx="0" cy="9144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47" name="Google Shape;247;p42"/>
          <p:cNvCxnSpPr/>
          <p:nvPr/>
        </p:nvCxnSpPr>
        <p:spPr>
          <a:xfrm>
            <a:off x="3124200" y="3581400"/>
            <a:ext cx="0" cy="9144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48" name="Google Shape;248;p42"/>
          <p:cNvCxnSpPr/>
          <p:nvPr/>
        </p:nvCxnSpPr>
        <p:spPr>
          <a:xfrm>
            <a:off x="3810000" y="3581400"/>
            <a:ext cx="0" cy="9144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49" name="Google Shape;249;p42"/>
          <p:cNvCxnSpPr/>
          <p:nvPr/>
        </p:nvCxnSpPr>
        <p:spPr>
          <a:xfrm rot="10800000">
            <a:off x="3733800" y="2057400"/>
            <a:ext cx="0" cy="9144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250" name="Google Shape;250;p42"/>
          <p:cNvSpPr txBox="1"/>
          <p:nvPr/>
        </p:nvSpPr>
        <p:spPr>
          <a:xfrm>
            <a:off x="4876800" y="2667000"/>
            <a:ext cx="6096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lang="en-GB" sz="2800" b="0" i="0" u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lang="en-GB" sz="2800" b="0" i="0" u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251" name="Google Shape;251;p42"/>
          <p:cNvSpPr txBox="1"/>
          <p:nvPr/>
        </p:nvSpPr>
        <p:spPr>
          <a:xfrm>
            <a:off x="5410200" y="3124200"/>
            <a:ext cx="6096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lang="en-GB" sz="2800" b="0" i="0" u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lang="en-GB" sz="2800" b="0" i="0" u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grpSp>
        <p:nvGrpSpPr>
          <p:cNvPr id="252" name="Google Shape;252;p42"/>
          <p:cNvGrpSpPr/>
          <p:nvPr/>
        </p:nvGrpSpPr>
        <p:grpSpPr>
          <a:xfrm>
            <a:off x="5638800" y="2743200"/>
            <a:ext cx="381000" cy="304800"/>
            <a:chOff x="6096000" y="4114800"/>
            <a:chExt cx="381000" cy="304800"/>
          </a:xfrm>
        </p:grpSpPr>
        <p:sp>
          <p:nvSpPr>
            <p:cNvPr id="253" name="Google Shape;253;p42"/>
            <p:cNvSpPr/>
            <p:nvPr/>
          </p:nvSpPr>
          <p:spPr>
            <a:xfrm>
              <a:off x="6096000" y="4114800"/>
              <a:ext cx="304800" cy="304800"/>
            </a:xfrm>
            <a:prstGeom prst="ellipse">
              <a:avLst/>
            </a:prstGeom>
            <a:noFill/>
            <a:ln w="158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4" name="Google Shape;254;p42"/>
            <p:cNvCxnSpPr/>
            <p:nvPr/>
          </p:nvCxnSpPr>
          <p:spPr>
            <a:xfrm flipH="1">
              <a:off x="6096000" y="4114800"/>
              <a:ext cx="381000" cy="304800"/>
            </a:xfrm>
            <a:prstGeom prst="straightConnector1">
              <a:avLst/>
            </a:prstGeom>
            <a:noFill/>
            <a:ln w="15875" cap="flat" cmpd="sng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255" name="Google Shape;255;p42"/>
          <p:cNvGrpSpPr/>
          <p:nvPr/>
        </p:nvGrpSpPr>
        <p:grpSpPr>
          <a:xfrm>
            <a:off x="4953000" y="3276600"/>
            <a:ext cx="381000" cy="304800"/>
            <a:chOff x="6096000" y="4114800"/>
            <a:chExt cx="381000" cy="304800"/>
          </a:xfrm>
        </p:grpSpPr>
        <p:sp>
          <p:nvSpPr>
            <p:cNvPr id="256" name="Google Shape;256;p42"/>
            <p:cNvSpPr/>
            <p:nvPr/>
          </p:nvSpPr>
          <p:spPr>
            <a:xfrm>
              <a:off x="6096000" y="4114800"/>
              <a:ext cx="304800" cy="304800"/>
            </a:xfrm>
            <a:prstGeom prst="ellipse">
              <a:avLst/>
            </a:prstGeom>
            <a:noFill/>
            <a:ln w="158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7" name="Google Shape;257;p42"/>
            <p:cNvCxnSpPr/>
            <p:nvPr/>
          </p:nvCxnSpPr>
          <p:spPr>
            <a:xfrm flipH="1">
              <a:off x="6096000" y="4114800"/>
              <a:ext cx="381000" cy="304800"/>
            </a:xfrm>
            <a:prstGeom prst="straightConnector1">
              <a:avLst/>
            </a:prstGeom>
            <a:noFill/>
            <a:ln w="15875" cap="flat" cmpd="sng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258" name="Google Shape;258;p42"/>
          <p:cNvSpPr txBox="1"/>
          <p:nvPr/>
        </p:nvSpPr>
        <p:spPr>
          <a:xfrm>
            <a:off x="6172200" y="38100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GB" sz="2800" b="0" i="0" u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259" name="Google Shape;259;p42"/>
          <p:cNvSpPr txBox="1"/>
          <p:nvPr/>
        </p:nvSpPr>
        <p:spPr>
          <a:xfrm>
            <a:off x="6172200" y="43434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GB" sz="2800" b="0" i="0" u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cxnSp>
        <p:nvCxnSpPr>
          <p:cNvPr id="260" name="Google Shape;260;p42"/>
          <p:cNvCxnSpPr/>
          <p:nvPr/>
        </p:nvCxnSpPr>
        <p:spPr>
          <a:xfrm>
            <a:off x="5257800" y="4114800"/>
            <a:ext cx="914400" cy="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61" name="Google Shape;261;p42"/>
          <p:cNvCxnSpPr/>
          <p:nvPr/>
        </p:nvCxnSpPr>
        <p:spPr>
          <a:xfrm>
            <a:off x="6705600" y="4114800"/>
            <a:ext cx="1295400" cy="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62" name="Google Shape;262;p42"/>
          <p:cNvCxnSpPr/>
          <p:nvPr/>
        </p:nvCxnSpPr>
        <p:spPr>
          <a:xfrm>
            <a:off x="5257800" y="4572000"/>
            <a:ext cx="838200" cy="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63" name="Google Shape;263;p42"/>
          <p:cNvCxnSpPr/>
          <p:nvPr/>
        </p:nvCxnSpPr>
        <p:spPr>
          <a:xfrm>
            <a:off x="6705600" y="4572000"/>
            <a:ext cx="1295400" cy="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Semantic Analysis</a:t>
            </a:r>
            <a:endParaRPr/>
          </a:p>
        </p:txBody>
      </p:sp>
      <p:sp>
        <p:nvSpPr>
          <p:cNvPr id="269" name="Google Shape;269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 componentes principales se encuentran descomponiendo una matriz en valores singulares (eigenvalues) → singular value decomposition (SVD)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70" name="Google Shape;27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0574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3"/>
          <p:cNvSpPr/>
          <p:nvPr/>
        </p:nvSpPr>
        <p:spPr>
          <a:xfrm>
            <a:off x="381000" y="1981200"/>
            <a:ext cx="2286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3"/>
          <p:cNvSpPr/>
          <p:nvPr/>
        </p:nvSpPr>
        <p:spPr>
          <a:xfrm flipH="1">
            <a:off x="2133600" y="1981200"/>
            <a:ext cx="2286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3"/>
          <p:cNvSpPr/>
          <p:nvPr/>
        </p:nvSpPr>
        <p:spPr>
          <a:xfrm flipH="1">
            <a:off x="4114800" y="1981200"/>
            <a:ext cx="1524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3"/>
          <p:cNvSpPr/>
          <p:nvPr/>
        </p:nvSpPr>
        <p:spPr>
          <a:xfrm>
            <a:off x="2819400" y="1981200"/>
            <a:ext cx="2286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3"/>
          <p:cNvSpPr txBox="1"/>
          <p:nvPr/>
        </p:nvSpPr>
        <p:spPr>
          <a:xfrm>
            <a:off x="2438400" y="28956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/>
          </a:p>
        </p:txBody>
      </p:sp>
      <p:sp>
        <p:nvSpPr>
          <p:cNvPr id="276" name="Google Shape;276;p43"/>
          <p:cNvSpPr/>
          <p:nvPr/>
        </p:nvSpPr>
        <p:spPr>
          <a:xfrm>
            <a:off x="4724400" y="2667000"/>
            <a:ext cx="228600" cy="990597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3"/>
          <p:cNvSpPr/>
          <p:nvPr/>
        </p:nvSpPr>
        <p:spPr>
          <a:xfrm flipH="1">
            <a:off x="5943600" y="2667000"/>
            <a:ext cx="228600" cy="990597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3"/>
          <p:cNvSpPr txBox="1"/>
          <p:nvPr/>
        </p:nvSpPr>
        <p:spPr>
          <a:xfrm>
            <a:off x="4343400" y="28194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279" name="Google Shape;279;p43"/>
          <p:cNvSpPr txBox="1"/>
          <p:nvPr/>
        </p:nvSpPr>
        <p:spPr>
          <a:xfrm>
            <a:off x="6400800" y="28194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280" name="Google Shape;280;p43"/>
          <p:cNvSpPr/>
          <p:nvPr/>
        </p:nvSpPr>
        <p:spPr>
          <a:xfrm>
            <a:off x="5105400" y="3962400"/>
            <a:ext cx="152400" cy="761998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3"/>
          <p:cNvSpPr/>
          <p:nvPr/>
        </p:nvSpPr>
        <p:spPr>
          <a:xfrm flipH="1">
            <a:off x="8077200" y="4038600"/>
            <a:ext cx="152400" cy="761998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3"/>
          <p:cNvSpPr txBox="1"/>
          <p:nvPr/>
        </p:nvSpPr>
        <p:spPr>
          <a:xfrm>
            <a:off x="2924175" y="29718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GB" sz="2800" b="0" i="0" u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283" name="Google Shape;283;p43"/>
          <p:cNvSpPr txBox="1"/>
          <p:nvPr/>
        </p:nvSpPr>
        <p:spPr>
          <a:xfrm>
            <a:off x="3609975" y="29718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GB" sz="2800" b="0" i="0" u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cxnSp>
        <p:nvCxnSpPr>
          <p:cNvPr id="284" name="Google Shape;284;p43"/>
          <p:cNvCxnSpPr/>
          <p:nvPr/>
        </p:nvCxnSpPr>
        <p:spPr>
          <a:xfrm rot="10800000">
            <a:off x="3124200" y="2057400"/>
            <a:ext cx="0" cy="9144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85" name="Google Shape;285;p43"/>
          <p:cNvCxnSpPr/>
          <p:nvPr/>
        </p:nvCxnSpPr>
        <p:spPr>
          <a:xfrm>
            <a:off x="3124200" y="3581400"/>
            <a:ext cx="0" cy="9144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86" name="Google Shape;286;p43"/>
          <p:cNvCxnSpPr/>
          <p:nvPr/>
        </p:nvCxnSpPr>
        <p:spPr>
          <a:xfrm>
            <a:off x="3810000" y="3581400"/>
            <a:ext cx="0" cy="9144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87" name="Google Shape;287;p43"/>
          <p:cNvCxnSpPr/>
          <p:nvPr/>
        </p:nvCxnSpPr>
        <p:spPr>
          <a:xfrm rot="10800000">
            <a:off x="3733800" y="2057400"/>
            <a:ext cx="0" cy="9144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288" name="Google Shape;288;p43"/>
          <p:cNvSpPr txBox="1"/>
          <p:nvPr/>
        </p:nvSpPr>
        <p:spPr>
          <a:xfrm>
            <a:off x="4876800" y="2667000"/>
            <a:ext cx="6096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lang="en-GB" sz="2800" b="0" i="0" u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lang="en-GB" sz="2800" b="0" i="0" u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289" name="Google Shape;289;p43"/>
          <p:cNvSpPr txBox="1"/>
          <p:nvPr/>
        </p:nvSpPr>
        <p:spPr>
          <a:xfrm>
            <a:off x="5410200" y="3124200"/>
            <a:ext cx="6096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lang="en-GB" sz="2800" b="0" i="0" u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lang="en-GB" sz="2800" b="0" i="0" u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grpSp>
        <p:nvGrpSpPr>
          <p:cNvPr id="290" name="Google Shape;290;p43"/>
          <p:cNvGrpSpPr/>
          <p:nvPr/>
        </p:nvGrpSpPr>
        <p:grpSpPr>
          <a:xfrm>
            <a:off x="5638800" y="2743200"/>
            <a:ext cx="381000" cy="304800"/>
            <a:chOff x="6096000" y="4114800"/>
            <a:chExt cx="381000" cy="304800"/>
          </a:xfrm>
        </p:grpSpPr>
        <p:sp>
          <p:nvSpPr>
            <p:cNvPr id="291" name="Google Shape;291;p43"/>
            <p:cNvSpPr/>
            <p:nvPr/>
          </p:nvSpPr>
          <p:spPr>
            <a:xfrm>
              <a:off x="6096000" y="4114800"/>
              <a:ext cx="304800" cy="304800"/>
            </a:xfrm>
            <a:prstGeom prst="ellipse">
              <a:avLst/>
            </a:prstGeom>
            <a:noFill/>
            <a:ln w="158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2" name="Google Shape;292;p43"/>
            <p:cNvCxnSpPr/>
            <p:nvPr/>
          </p:nvCxnSpPr>
          <p:spPr>
            <a:xfrm flipH="1">
              <a:off x="6096000" y="4114800"/>
              <a:ext cx="381000" cy="304800"/>
            </a:xfrm>
            <a:prstGeom prst="straightConnector1">
              <a:avLst/>
            </a:prstGeom>
            <a:noFill/>
            <a:ln w="15875" cap="flat" cmpd="sng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293" name="Google Shape;293;p43"/>
          <p:cNvGrpSpPr/>
          <p:nvPr/>
        </p:nvGrpSpPr>
        <p:grpSpPr>
          <a:xfrm>
            <a:off x="4953000" y="3276600"/>
            <a:ext cx="381000" cy="304800"/>
            <a:chOff x="6096000" y="4114800"/>
            <a:chExt cx="381000" cy="304800"/>
          </a:xfrm>
        </p:grpSpPr>
        <p:sp>
          <p:nvSpPr>
            <p:cNvPr id="294" name="Google Shape;294;p43"/>
            <p:cNvSpPr/>
            <p:nvPr/>
          </p:nvSpPr>
          <p:spPr>
            <a:xfrm>
              <a:off x="6096000" y="4114800"/>
              <a:ext cx="304800" cy="304800"/>
            </a:xfrm>
            <a:prstGeom prst="ellipse">
              <a:avLst/>
            </a:prstGeom>
            <a:noFill/>
            <a:ln w="158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p43"/>
            <p:cNvCxnSpPr/>
            <p:nvPr/>
          </p:nvCxnSpPr>
          <p:spPr>
            <a:xfrm flipH="1">
              <a:off x="6096000" y="4114800"/>
              <a:ext cx="381000" cy="304800"/>
            </a:xfrm>
            <a:prstGeom prst="straightConnector1">
              <a:avLst/>
            </a:prstGeom>
            <a:noFill/>
            <a:ln w="15875" cap="flat" cmpd="sng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296" name="Google Shape;296;p43"/>
          <p:cNvSpPr txBox="1"/>
          <p:nvPr/>
        </p:nvSpPr>
        <p:spPr>
          <a:xfrm>
            <a:off x="6172200" y="38100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GB" sz="2800" b="0" i="0" u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297" name="Google Shape;297;p43"/>
          <p:cNvSpPr txBox="1"/>
          <p:nvPr/>
        </p:nvSpPr>
        <p:spPr>
          <a:xfrm>
            <a:off x="6172200" y="43434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GB" sz="2800" b="0" i="0" u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cxnSp>
        <p:nvCxnSpPr>
          <p:cNvPr id="298" name="Google Shape;298;p43"/>
          <p:cNvCxnSpPr/>
          <p:nvPr/>
        </p:nvCxnSpPr>
        <p:spPr>
          <a:xfrm>
            <a:off x="5257800" y="4114800"/>
            <a:ext cx="914400" cy="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99" name="Google Shape;299;p43"/>
          <p:cNvCxnSpPr/>
          <p:nvPr/>
        </p:nvCxnSpPr>
        <p:spPr>
          <a:xfrm>
            <a:off x="6705600" y="4114800"/>
            <a:ext cx="1295400" cy="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00" name="Google Shape;300;p43"/>
          <p:cNvCxnSpPr/>
          <p:nvPr/>
        </p:nvCxnSpPr>
        <p:spPr>
          <a:xfrm>
            <a:off x="5257800" y="4572000"/>
            <a:ext cx="838200" cy="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01" name="Google Shape;301;p43"/>
          <p:cNvCxnSpPr/>
          <p:nvPr/>
        </p:nvCxnSpPr>
        <p:spPr>
          <a:xfrm>
            <a:off x="6705600" y="4572000"/>
            <a:ext cx="1295400" cy="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302" name="Google Shape;302;p43"/>
          <p:cNvGrpSpPr/>
          <p:nvPr/>
        </p:nvGrpSpPr>
        <p:grpSpPr>
          <a:xfrm>
            <a:off x="2297125" y="790350"/>
            <a:ext cx="2097300" cy="990600"/>
            <a:chOff x="2297125" y="790350"/>
            <a:chExt cx="2097300" cy="990600"/>
          </a:xfrm>
        </p:grpSpPr>
        <p:sp>
          <p:nvSpPr>
            <p:cNvPr id="303" name="Google Shape;303;p43"/>
            <p:cNvSpPr/>
            <p:nvPr/>
          </p:nvSpPr>
          <p:spPr>
            <a:xfrm>
              <a:off x="2297125" y="790350"/>
              <a:ext cx="2097300" cy="990600"/>
            </a:xfrm>
            <a:prstGeom prst="wedgeRectCallout">
              <a:avLst>
                <a:gd name="adj1" fmla="val -51787"/>
                <a:gd name="adj2" fmla="val 70350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3"/>
            <p:cNvSpPr txBox="1"/>
            <p:nvPr/>
          </p:nvSpPr>
          <p:spPr>
            <a:xfrm>
              <a:off x="2396975" y="831925"/>
              <a:ext cx="19464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/>
                <a:t>Términos x Documentos</a:t>
              </a:r>
              <a:endParaRPr sz="2400"/>
            </a:p>
          </p:txBody>
        </p:sp>
      </p:grpSp>
      <p:grpSp>
        <p:nvGrpSpPr>
          <p:cNvPr id="305" name="Google Shape;305;p43"/>
          <p:cNvGrpSpPr/>
          <p:nvPr/>
        </p:nvGrpSpPr>
        <p:grpSpPr>
          <a:xfrm>
            <a:off x="4430725" y="1095150"/>
            <a:ext cx="2097300" cy="990600"/>
            <a:chOff x="4430725" y="1095150"/>
            <a:chExt cx="2097300" cy="990600"/>
          </a:xfrm>
        </p:grpSpPr>
        <p:sp>
          <p:nvSpPr>
            <p:cNvPr id="306" name="Google Shape;306;p43"/>
            <p:cNvSpPr/>
            <p:nvPr/>
          </p:nvSpPr>
          <p:spPr>
            <a:xfrm>
              <a:off x="4430725" y="1095150"/>
              <a:ext cx="2097300" cy="990600"/>
            </a:xfrm>
            <a:prstGeom prst="wedgeRectCallout">
              <a:avLst>
                <a:gd name="adj1" fmla="val -51787"/>
                <a:gd name="adj2" fmla="val 70350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3"/>
            <p:cNvSpPr txBox="1"/>
            <p:nvPr/>
          </p:nvSpPr>
          <p:spPr>
            <a:xfrm>
              <a:off x="4530575" y="1136725"/>
              <a:ext cx="19464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/>
                <a:t>Documentos x Conceptos</a:t>
              </a:r>
              <a:endParaRPr sz="2400"/>
            </a:p>
          </p:txBody>
        </p:sp>
      </p:grpSp>
      <p:grpSp>
        <p:nvGrpSpPr>
          <p:cNvPr id="308" name="Google Shape;308;p43"/>
          <p:cNvGrpSpPr/>
          <p:nvPr/>
        </p:nvGrpSpPr>
        <p:grpSpPr>
          <a:xfrm>
            <a:off x="6781800" y="2583600"/>
            <a:ext cx="2097300" cy="990600"/>
            <a:chOff x="6781800" y="2583600"/>
            <a:chExt cx="2097300" cy="990600"/>
          </a:xfrm>
        </p:grpSpPr>
        <p:sp>
          <p:nvSpPr>
            <p:cNvPr id="309" name="Google Shape;309;p43"/>
            <p:cNvSpPr/>
            <p:nvPr/>
          </p:nvSpPr>
          <p:spPr>
            <a:xfrm>
              <a:off x="6781800" y="2583600"/>
              <a:ext cx="2097300" cy="990600"/>
            </a:xfrm>
            <a:prstGeom prst="wedgeRectCallout">
              <a:avLst>
                <a:gd name="adj1" fmla="val 2246"/>
                <a:gd name="adj2" fmla="val 89534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3"/>
            <p:cNvSpPr txBox="1"/>
            <p:nvPr/>
          </p:nvSpPr>
          <p:spPr>
            <a:xfrm>
              <a:off x="6881650" y="2625175"/>
              <a:ext cx="19464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/>
                <a:t>Términos x Conceptos</a:t>
              </a:r>
              <a:endParaRPr sz="2400"/>
            </a:p>
          </p:txBody>
        </p:sp>
      </p:grpSp>
      <p:grpSp>
        <p:nvGrpSpPr>
          <p:cNvPr id="311" name="Google Shape;311;p43"/>
          <p:cNvGrpSpPr/>
          <p:nvPr/>
        </p:nvGrpSpPr>
        <p:grpSpPr>
          <a:xfrm>
            <a:off x="5867400" y="1423263"/>
            <a:ext cx="2351100" cy="990600"/>
            <a:chOff x="5867400" y="1423263"/>
            <a:chExt cx="2351100" cy="990600"/>
          </a:xfrm>
        </p:grpSpPr>
        <p:sp>
          <p:nvSpPr>
            <p:cNvPr id="312" name="Google Shape;312;p43"/>
            <p:cNvSpPr/>
            <p:nvPr/>
          </p:nvSpPr>
          <p:spPr>
            <a:xfrm>
              <a:off x="5867400" y="1423263"/>
              <a:ext cx="2351100" cy="990600"/>
            </a:xfrm>
            <a:prstGeom prst="wedgeRectCallout">
              <a:avLst>
                <a:gd name="adj1" fmla="val -40434"/>
                <a:gd name="adj2" fmla="val 75599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3"/>
            <p:cNvSpPr txBox="1"/>
            <p:nvPr/>
          </p:nvSpPr>
          <p:spPr>
            <a:xfrm>
              <a:off x="5967250" y="1464838"/>
              <a:ext cx="22512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/>
                <a:t>Fuerza de cada concepto</a:t>
              </a:r>
              <a:endParaRPr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Semantic Analysis</a:t>
            </a:r>
            <a:endParaRPr/>
          </a:p>
        </p:txBody>
      </p:sp>
      <p:pic>
        <p:nvPicPr>
          <p:cNvPr id="319" name="Google Shape;31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3950" y="22098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4"/>
          <p:cNvSpPr/>
          <p:nvPr/>
        </p:nvSpPr>
        <p:spPr>
          <a:xfrm>
            <a:off x="1047750" y="2133600"/>
            <a:ext cx="2286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4"/>
          <p:cNvSpPr/>
          <p:nvPr/>
        </p:nvSpPr>
        <p:spPr>
          <a:xfrm flipH="1">
            <a:off x="2800350" y="2133600"/>
            <a:ext cx="2286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4"/>
          <p:cNvSpPr txBox="1"/>
          <p:nvPr/>
        </p:nvSpPr>
        <p:spPr>
          <a:xfrm>
            <a:off x="931862" y="1600200"/>
            <a:ext cx="69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/>
          </a:p>
        </p:txBody>
      </p:sp>
      <p:sp>
        <p:nvSpPr>
          <p:cNvPr id="323" name="Google Shape;323;p44"/>
          <p:cNvSpPr txBox="1"/>
          <p:nvPr/>
        </p:nvSpPr>
        <p:spPr>
          <a:xfrm>
            <a:off x="2114550" y="1524000"/>
            <a:ext cx="809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brain</a:t>
            </a:r>
            <a:endParaRPr/>
          </a:p>
        </p:txBody>
      </p:sp>
      <p:sp>
        <p:nvSpPr>
          <p:cNvPr id="324" name="Google Shape;324;p44"/>
          <p:cNvSpPr txBox="1"/>
          <p:nvPr/>
        </p:nvSpPr>
        <p:spPr>
          <a:xfrm>
            <a:off x="2800350" y="1371600"/>
            <a:ext cx="72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lung</a:t>
            </a:r>
            <a:endParaRPr/>
          </a:p>
        </p:txBody>
      </p:sp>
      <p:cxnSp>
        <p:nvCxnSpPr>
          <p:cNvPr id="325" name="Google Shape;325;p44"/>
          <p:cNvCxnSpPr/>
          <p:nvPr/>
        </p:nvCxnSpPr>
        <p:spPr>
          <a:xfrm>
            <a:off x="2030412" y="1600200"/>
            <a:ext cx="0" cy="3048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pic>
        <p:nvPicPr>
          <p:cNvPr id="326" name="Google Shape;326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8550" y="2133600"/>
            <a:ext cx="1244599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4"/>
          <p:cNvSpPr/>
          <p:nvPr/>
        </p:nvSpPr>
        <p:spPr>
          <a:xfrm flipH="1">
            <a:off x="4781550" y="2133600"/>
            <a:ext cx="1524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4"/>
          <p:cNvSpPr/>
          <p:nvPr/>
        </p:nvSpPr>
        <p:spPr>
          <a:xfrm>
            <a:off x="3486150" y="2133600"/>
            <a:ext cx="2286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4"/>
          <p:cNvSpPr txBox="1"/>
          <p:nvPr/>
        </p:nvSpPr>
        <p:spPr>
          <a:xfrm>
            <a:off x="3105150" y="30480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/>
          </a:p>
        </p:txBody>
      </p:sp>
      <p:cxnSp>
        <p:nvCxnSpPr>
          <p:cNvPr id="330" name="Google Shape;330;p44"/>
          <p:cNvCxnSpPr/>
          <p:nvPr/>
        </p:nvCxnSpPr>
        <p:spPr>
          <a:xfrm rot="10800000">
            <a:off x="514350" y="2133600"/>
            <a:ext cx="0" cy="5334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sp>
        <p:nvSpPr>
          <p:cNvPr id="331" name="Google Shape;331;p44"/>
          <p:cNvSpPr txBox="1"/>
          <p:nvPr/>
        </p:nvSpPr>
        <p:spPr>
          <a:xfrm>
            <a:off x="282575" y="2636837"/>
            <a:ext cx="6192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</a:t>
            </a:r>
            <a:endParaRPr/>
          </a:p>
        </p:txBody>
      </p:sp>
      <p:sp>
        <p:nvSpPr>
          <p:cNvPr id="332" name="Google Shape;332;p44"/>
          <p:cNvSpPr txBox="1"/>
          <p:nvPr/>
        </p:nvSpPr>
        <p:spPr>
          <a:xfrm>
            <a:off x="209550" y="4038600"/>
            <a:ext cx="7572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</a:t>
            </a:r>
            <a:endParaRPr/>
          </a:p>
        </p:txBody>
      </p:sp>
      <p:cxnSp>
        <p:nvCxnSpPr>
          <p:cNvPr id="333" name="Google Shape;333;p44"/>
          <p:cNvCxnSpPr/>
          <p:nvPr/>
        </p:nvCxnSpPr>
        <p:spPr>
          <a:xfrm>
            <a:off x="514350" y="3200400"/>
            <a:ext cx="0" cy="2286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cxnSp>
        <p:nvCxnSpPr>
          <p:cNvPr id="334" name="Google Shape;334;p44"/>
          <p:cNvCxnSpPr/>
          <p:nvPr/>
        </p:nvCxnSpPr>
        <p:spPr>
          <a:xfrm rot="10800000">
            <a:off x="514350" y="3657600"/>
            <a:ext cx="0" cy="4572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cxnSp>
        <p:nvCxnSpPr>
          <p:cNvPr id="335" name="Google Shape;335;p44"/>
          <p:cNvCxnSpPr/>
          <p:nvPr/>
        </p:nvCxnSpPr>
        <p:spPr>
          <a:xfrm>
            <a:off x="514350" y="4495800"/>
            <a:ext cx="0" cy="2286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pic>
        <p:nvPicPr>
          <p:cNvPr id="336" name="Google Shape;336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43550" y="2895600"/>
            <a:ext cx="1219201" cy="9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4"/>
          <p:cNvSpPr/>
          <p:nvPr/>
        </p:nvSpPr>
        <p:spPr>
          <a:xfrm>
            <a:off x="5391150" y="2819400"/>
            <a:ext cx="228600" cy="990597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4"/>
          <p:cNvSpPr/>
          <p:nvPr/>
        </p:nvSpPr>
        <p:spPr>
          <a:xfrm flipH="1">
            <a:off x="6610350" y="2819400"/>
            <a:ext cx="228600" cy="990597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4"/>
          <p:cNvSpPr txBox="1"/>
          <p:nvPr/>
        </p:nvSpPr>
        <p:spPr>
          <a:xfrm>
            <a:off x="5010150" y="29718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pic>
        <p:nvPicPr>
          <p:cNvPr id="340" name="Google Shape;340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72150" y="4114800"/>
            <a:ext cx="3219448" cy="9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4"/>
          <p:cNvSpPr txBox="1"/>
          <p:nvPr/>
        </p:nvSpPr>
        <p:spPr>
          <a:xfrm>
            <a:off x="7067550" y="29718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342" name="Google Shape;342;p44"/>
          <p:cNvSpPr/>
          <p:nvPr/>
        </p:nvSpPr>
        <p:spPr>
          <a:xfrm>
            <a:off x="5772150" y="4114800"/>
            <a:ext cx="152400" cy="761998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4"/>
          <p:cNvSpPr/>
          <p:nvPr/>
        </p:nvSpPr>
        <p:spPr>
          <a:xfrm flipH="1">
            <a:off x="8743950" y="4191000"/>
            <a:ext cx="152400" cy="761998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4"/>
          <p:cNvSpPr txBox="1"/>
          <p:nvPr/>
        </p:nvSpPr>
        <p:spPr>
          <a:xfrm>
            <a:off x="1048650" y="1143000"/>
            <a:ext cx="1751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inf. </a:t>
            </a:r>
            <a:r>
              <a:rPr lang="en-GB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retrieval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750" y="21336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5"/>
          <p:cNvSpPr/>
          <p:nvPr/>
        </p:nvSpPr>
        <p:spPr>
          <a:xfrm>
            <a:off x="971550" y="2057400"/>
            <a:ext cx="2286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5"/>
          <p:cNvSpPr/>
          <p:nvPr/>
        </p:nvSpPr>
        <p:spPr>
          <a:xfrm flipH="1">
            <a:off x="2724150" y="2057400"/>
            <a:ext cx="2286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5"/>
          <p:cNvSpPr txBox="1"/>
          <p:nvPr/>
        </p:nvSpPr>
        <p:spPr>
          <a:xfrm>
            <a:off x="855662" y="1524000"/>
            <a:ext cx="69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/>
          </a:p>
        </p:txBody>
      </p:sp>
      <p:sp>
        <p:nvSpPr>
          <p:cNvPr id="353" name="Google Shape;353;p45"/>
          <p:cNvSpPr txBox="1"/>
          <p:nvPr/>
        </p:nvSpPr>
        <p:spPr>
          <a:xfrm>
            <a:off x="1048650" y="1143000"/>
            <a:ext cx="1751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inf. </a:t>
            </a:r>
            <a:r>
              <a:rPr lang="en-GB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retrieval</a:t>
            </a:r>
            <a:endParaRPr/>
          </a:p>
        </p:txBody>
      </p:sp>
      <p:sp>
        <p:nvSpPr>
          <p:cNvPr id="354" name="Google Shape;354;p45"/>
          <p:cNvSpPr txBox="1"/>
          <p:nvPr/>
        </p:nvSpPr>
        <p:spPr>
          <a:xfrm>
            <a:off x="2038350" y="1447800"/>
            <a:ext cx="809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brain</a:t>
            </a:r>
            <a:endParaRPr/>
          </a:p>
        </p:txBody>
      </p:sp>
      <p:sp>
        <p:nvSpPr>
          <p:cNvPr id="355" name="Google Shape;355;p45"/>
          <p:cNvSpPr txBox="1"/>
          <p:nvPr/>
        </p:nvSpPr>
        <p:spPr>
          <a:xfrm>
            <a:off x="2724150" y="1295400"/>
            <a:ext cx="72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lung</a:t>
            </a:r>
            <a:endParaRPr/>
          </a:p>
        </p:txBody>
      </p:sp>
      <p:cxnSp>
        <p:nvCxnSpPr>
          <p:cNvPr id="356" name="Google Shape;356;p45"/>
          <p:cNvCxnSpPr/>
          <p:nvPr/>
        </p:nvCxnSpPr>
        <p:spPr>
          <a:xfrm>
            <a:off x="1885950" y="1524000"/>
            <a:ext cx="0" cy="3048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pic>
        <p:nvPicPr>
          <p:cNvPr id="357" name="Google Shape;357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2350" y="2057400"/>
            <a:ext cx="1244599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5"/>
          <p:cNvSpPr/>
          <p:nvPr/>
        </p:nvSpPr>
        <p:spPr>
          <a:xfrm flipH="1">
            <a:off x="4705350" y="2057400"/>
            <a:ext cx="1524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5"/>
          <p:cNvSpPr/>
          <p:nvPr/>
        </p:nvSpPr>
        <p:spPr>
          <a:xfrm>
            <a:off x="3409950" y="2057400"/>
            <a:ext cx="2286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5"/>
          <p:cNvSpPr txBox="1"/>
          <p:nvPr/>
        </p:nvSpPr>
        <p:spPr>
          <a:xfrm>
            <a:off x="3028950" y="29718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/>
          </a:p>
        </p:txBody>
      </p:sp>
      <p:cxnSp>
        <p:nvCxnSpPr>
          <p:cNvPr id="361" name="Google Shape;361;p45"/>
          <p:cNvCxnSpPr/>
          <p:nvPr/>
        </p:nvCxnSpPr>
        <p:spPr>
          <a:xfrm rot="10800000">
            <a:off x="438150" y="2057400"/>
            <a:ext cx="0" cy="5334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sp>
        <p:nvSpPr>
          <p:cNvPr id="362" name="Google Shape;362;p45"/>
          <p:cNvSpPr txBox="1"/>
          <p:nvPr/>
        </p:nvSpPr>
        <p:spPr>
          <a:xfrm>
            <a:off x="206375" y="2560637"/>
            <a:ext cx="6192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</a:t>
            </a:r>
            <a:endParaRPr/>
          </a:p>
        </p:txBody>
      </p:sp>
      <p:sp>
        <p:nvSpPr>
          <p:cNvPr id="363" name="Google Shape;363;p45"/>
          <p:cNvSpPr txBox="1"/>
          <p:nvPr/>
        </p:nvSpPr>
        <p:spPr>
          <a:xfrm>
            <a:off x="133350" y="3962400"/>
            <a:ext cx="7572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</a:t>
            </a:r>
            <a:endParaRPr/>
          </a:p>
        </p:txBody>
      </p:sp>
      <p:cxnSp>
        <p:nvCxnSpPr>
          <p:cNvPr id="364" name="Google Shape;364;p45"/>
          <p:cNvCxnSpPr/>
          <p:nvPr/>
        </p:nvCxnSpPr>
        <p:spPr>
          <a:xfrm>
            <a:off x="438150" y="3124200"/>
            <a:ext cx="0" cy="2286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cxnSp>
        <p:nvCxnSpPr>
          <p:cNvPr id="365" name="Google Shape;365;p45"/>
          <p:cNvCxnSpPr/>
          <p:nvPr/>
        </p:nvCxnSpPr>
        <p:spPr>
          <a:xfrm rot="10800000">
            <a:off x="438150" y="3581400"/>
            <a:ext cx="0" cy="4572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cxnSp>
        <p:nvCxnSpPr>
          <p:cNvPr id="366" name="Google Shape;366;p45"/>
          <p:cNvCxnSpPr/>
          <p:nvPr/>
        </p:nvCxnSpPr>
        <p:spPr>
          <a:xfrm>
            <a:off x="438150" y="4419600"/>
            <a:ext cx="0" cy="2286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pic>
        <p:nvPicPr>
          <p:cNvPr id="367" name="Google Shape;367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7350" y="2819400"/>
            <a:ext cx="1219201" cy="9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5"/>
          <p:cNvSpPr/>
          <p:nvPr/>
        </p:nvSpPr>
        <p:spPr>
          <a:xfrm>
            <a:off x="5314950" y="2743200"/>
            <a:ext cx="228600" cy="990597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5"/>
          <p:cNvSpPr/>
          <p:nvPr/>
        </p:nvSpPr>
        <p:spPr>
          <a:xfrm flipH="1">
            <a:off x="6534150" y="2743200"/>
            <a:ext cx="228600" cy="990597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5"/>
          <p:cNvSpPr txBox="1"/>
          <p:nvPr/>
        </p:nvSpPr>
        <p:spPr>
          <a:xfrm>
            <a:off x="493395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pic>
        <p:nvPicPr>
          <p:cNvPr id="371" name="Google Shape;371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95950" y="4038600"/>
            <a:ext cx="3219448" cy="9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5"/>
          <p:cNvSpPr txBox="1"/>
          <p:nvPr/>
        </p:nvSpPr>
        <p:spPr>
          <a:xfrm>
            <a:off x="699135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373" name="Google Shape;373;p45"/>
          <p:cNvSpPr/>
          <p:nvPr/>
        </p:nvSpPr>
        <p:spPr>
          <a:xfrm>
            <a:off x="5695950" y="4038600"/>
            <a:ext cx="152400" cy="761998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5"/>
          <p:cNvSpPr/>
          <p:nvPr/>
        </p:nvSpPr>
        <p:spPr>
          <a:xfrm flipH="1">
            <a:off x="8667750" y="4114800"/>
            <a:ext cx="152400" cy="761998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5"/>
          <p:cNvSpPr txBox="1"/>
          <p:nvPr/>
        </p:nvSpPr>
        <p:spPr>
          <a:xfrm>
            <a:off x="3105150" y="990600"/>
            <a:ext cx="20652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Times New Roman"/>
              <a:buNone/>
            </a:pPr>
            <a:r>
              <a:rPr lang="en-GB" sz="2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computación</a:t>
            </a:r>
            <a:endParaRPr/>
          </a:p>
        </p:txBody>
      </p:sp>
      <p:sp>
        <p:nvSpPr>
          <p:cNvPr id="376" name="Google Shape;376;p45"/>
          <p:cNvSpPr txBox="1"/>
          <p:nvPr/>
        </p:nvSpPr>
        <p:spPr>
          <a:xfrm>
            <a:off x="4705350" y="1295400"/>
            <a:ext cx="22101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Times New Roman"/>
              <a:buNone/>
            </a:pPr>
            <a:r>
              <a:rPr lang="en-GB" sz="2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medicina</a:t>
            </a:r>
            <a:endParaRPr/>
          </a:p>
        </p:txBody>
      </p:sp>
      <p:cxnSp>
        <p:nvCxnSpPr>
          <p:cNvPr id="377" name="Google Shape;377;p45"/>
          <p:cNvCxnSpPr/>
          <p:nvPr/>
        </p:nvCxnSpPr>
        <p:spPr>
          <a:xfrm>
            <a:off x="3790950" y="1676400"/>
            <a:ext cx="0" cy="381000"/>
          </a:xfrm>
          <a:prstGeom prst="straightConnector1">
            <a:avLst/>
          </a:prstGeom>
          <a:noFill/>
          <a:ln w="15875" cap="flat" cmpd="sng">
            <a:solidFill>
              <a:srgbClr val="FF99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378" name="Google Shape;378;p45"/>
          <p:cNvCxnSpPr/>
          <p:nvPr/>
        </p:nvCxnSpPr>
        <p:spPr>
          <a:xfrm flipH="1">
            <a:off x="4400550" y="1828800"/>
            <a:ext cx="304800" cy="228600"/>
          </a:xfrm>
          <a:prstGeom prst="straightConnector1">
            <a:avLst/>
          </a:prstGeom>
          <a:noFill/>
          <a:ln w="15875" cap="flat" cmpd="sng">
            <a:solidFill>
              <a:srgbClr val="FF99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379" name="Google Shape;379;p45"/>
          <p:cNvSpPr/>
          <p:nvPr/>
        </p:nvSpPr>
        <p:spPr>
          <a:xfrm>
            <a:off x="3562350" y="1981200"/>
            <a:ext cx="685800" cy="4572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0" name="Google Shape;380;p45"/>
          <p:cNvGrpSpPr/>
          <p:nvPr/>
        </p:nvGrpSpPr>
        <p:grpSpPr>
          <a:xfrm>
            <a:off x="6762750" y="1143000"/>
            <a:ext cx="2097300" cy="990600"/>
            <a:chOff x="4430725" y="1095150"/>
            <a:chExt cx="2097300" cy="990600"/>
          </a:xfrm>
        </p:grpSpPr>
        <p:sp>
          <p:nvSpPr>
            <p:cNvPr id="381" name="Google Shape;381;p45"/>
            <p:cNvSpPr/>
            <p:nvPr/>
          </p:nvSpPr>
          <p:spPr>
            <a:xfrm>
              <a:off x="4430725" y="1095150"/>
              <a:ext cx="2097300" cy="990600"/>
            </a:xfrm>
            <a:prstGeom prst="wedgeRectCallout">
              <a:avLst>
                <a:gd name="adj1" fmla="val -137895"/>
                <a:gd name="adj2" fmla="val 100727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5"/>
            <p:cNvSpPr txBox="1"/>
            <p:nvPr/>
          </p:nvSpPr>
          <p:spPr>
            <a:xfrm>
              <a:off x="4530575" y="1136725"/>
              <a:ext cx="19464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/>
                <a:t>Documentos x Conceptos</a:t>
              </a:r>
              <a:endParaRPr sz="2400"/>
            </a:p>
          </p:txBody>
        </p:sp>
      </p:grpSp>
      <p:sp>
        <p:nvSpPr>
          <p:cNvPr id="383" name="Google Shape;383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Semantic Analysis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Qué es un embedding (proyección)</a:t>
            </a:r>
            <a:endParaRPr/>
          </a:p>
        </p:txBody>
      </p:sp>
      <p:grpSp>
        <p:nvGrpSpPr>
          <p:cNvPr id="130" name="Google Shape;130;p28"/>
          <p:cNvGrpSpPr/>
          <p:nvPr/>
        </p:nvGrpSpPr>
        <p:grpSpPr>
          <a:xfrm>
            <a:off x="714707" y="1569797"/>
            <a:ext cx="4250224" cy="2999213"/>
            <a:chOff x="280775" y="1289075"/>
            <a:chExt cx="3769600" cy="2731275"/>
          </a:xfrm>
        </p:grpSpPr>
        <p:pic>
          <p:nvPicPr>
            <p:cNvPr id="131" name="Google Shape;131;p28"/>
            <p:cNvPicPr preferRelativeResize="0"/>
            <p:nvPr/>
          </p:nvPicPr>
          <p:blipFill rotWithShape="1">
            <a:blip r:embed="rId3">
              <a:alphaModFix/>
            </a:blip>
            <a:srcRect l="3071" t="14638" r="55701" b="10060"/>
            <a:stretch/>
          </p:blipFill>
          <p:spPr>
            <a:xfrm>
              <a:off x="280775" y="1289075"/>
              <a:ext cx="3769600" cy="273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28"/>
            <p:cNvSpPr/>
            <p:nvPr/>
          </p:nvSpPr>
          <p:spPr>
            <a:xfrm>
              <a:off x="1531575" y="1927225"/>
              <a:ext cx="421200" cy="229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8"/>
            <p:cNvSpPr/>
            <p:nvPr/>
          </p:nvSpPr>
          <p:spPr>
            <a:xfrm>
              <a:off x="3534250" y="1697425"/>
              <a:ext cx="421200" cy="229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21336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6"/>
          <p:cNvSpPr/>
          <p:nvPr/>
        </p:nvSpPr>
        <p:spPr>
          <a:xfrm>
            <a:off x="990600" y="2057400"/>
            <a:ext cx="2286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6"/>
          <p:cNvSpPr/>
          <p:nvPr/>
        </p:nvSpPr>
        <p:spPr>
          <a:xfrm flipH="1">
            <a:off x="2743200" y="2057400"/>
            <a:ext cx="2286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6"/>
          <p:cNvSpPr txBox="1"/>
          <p:nvPr/>
        </p:nvSpPr>
        <p:spPr>
          <a:xfrm>
            <a:off x="874712" y="1524000"/>
            <a:ext cx="69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/>
          </a:p>
        </p:txBody>
      </p:sp>
      <p:sp>
        <p:nvSpPr>
          <p:cNvPr id="392" name="Google Shape;392;p46"/>
          <p:cNvSpPr txBox="1"/>
          <p:nvPr/>
        </p:nvSpPr>
        <p:spPr>
          <a:xfrm>
            <a:off x="2057400" y="1447800"/>
            <a:ext cx="809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brain</a:t>
            </a:r>
            <a:endParaRPr/>
          </a:p>
        </p:txBody>
      </p:sp>
      <p:sp>
        <p:nvSpPr>
          <p:cNvPr id="393" name="Google Shape;393;p46"/>
          <p:cNvSpPr txBox="1"/>
          <p:nvPr/>
        </p:nvSpPr>
        <p:spPr>
          <a:xfrm>
            <a:off x="2743200" y="1295400"/>
            <a:ext cx="72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lung</a:t>
            </a:r>
            <a:endParaRPr/>
          </a:p>
        </p:txBody>
      </p:sp>
      <p:cxnSp>
        <p:nvCxnSpPr>
          <p:cNvPr id="394" name="Google Shape;394;p46"/>
          <p:cNvCxnSpPr/>
          <p:nvPr/>
        </p:nvCxnSpPr>
        <p:spPr>
          <a:xfrm>
            <a:off x="1905000" y="1524000"/>
            <a:ext cx="0" cy="3048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pic>
        <p:nvPicPr>
          <p:cNvPr id="395" name="Google Shape;395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1400" y="2057400"/>
            <a:ext cx="1244599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6"/>
          <p:cNvSpPr/>
          <p:nvPr/>
        </p:nvSpPr>
        <p:spPr>
          <a:xfrm flipH="1">
            <a:off x="4724400" y="2057400"/>
            <a:ext cx="1524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6"/>
          <p:cNvSpPr/>
          <p:nvPr/>
        </p:nvSpPr>
        <p:spPr>
          <a:xfrm>
            <a:off x="3429000" y="2057400"/>
            <a:ext cx="2286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6"/>
          <p:cNvSpPr txBox="1"/>
          <p:nvPr/>
        </p:nvSpPr>
        <p:spPr>
          <a:xfrm>
            <a:off x="3048000" y="29718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/>
          </a:p>
        </p:txBody>
      </p:sp>
      <p:cxnSp>
        <p:nvCxnSpPr>
          <p:cNvPr id="399" name="Google Shape;399;p46"/>
          <p:cNvCxnSpPr/>
          <p:nvPr/>
        </p:nvCxnSpPr>
        <p:spPr>
          <a:xfrm rot="10800000">
            <a:off x="457200" y="2057400"/>
            <a:ext cx="0" cy="5334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sp>
        <p:nvSpPr>
          <p:cNvPr id="400" name="Google Shape;400;p46"/>
          <p:cNvSpPr txBox="1"/>
          <p:nvPr/>
        </p:nvSpPr>
        <p:spPr>
          <a:xfrm>
            <a:off x="225425" y="2560637"/>
            <a:ext cx="6192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</a:t>
            </a:r>
            <a:endParaRPr/>
          </a:p>
        </p:txBody>
      </p:sp>
      <p:sp>
        <p:nvSpPr>
          <p:cNvPr id="401" name="Google Shape;401;p46"/>
          <p:cNvSpPr txBox="1"/>
          <p:nvPr/>
        </p:nvSpPr>
        <p:spPr>
          <a:xfrm>
            <a:off x="152400" y="3962400"/>
            <a:ext cx="7572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</a:t>
            </a:r>
            <a:endParaRPr/>
          </a:p>
        </p:txBody>
      </p:sp>
      <p:cxnSp>
        <p:nvCxnSpPr>
          <p:cNvPr id="402" name="Google Shape;402;p46"/>
          <p:cNvCxnSpPr/>
          <p:nvPr/>
        </p:nvCxnSpPr>
        <p:spPr>
          <a:xfrm>
            <a:off x="457200" y="3124200"/>
            <a:ext cx="0" cy="2286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cxnSp>
        <p:nvCxnSpPr>
          <p:cNvPr id="403" name="Google Shape;403;p46"/>
          <p:cNvCxnSpPr/>
          <p:nvPr/>
        </p:nvCxnSpPr>
        <p:spPr>
          <a:xfrm rot="10800000">
            <a:off x="457200" y="3581400"/>
            <a:ext cx="0" cy="4572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cxnSp>
        <p:nvCxnSpPr>
          <p:cNvPr id="404" name="Google Shape;404;p46"/>
          <p:cNvCxnSpPr/>
          <p:nvPr/>
        </p:nvCxnSpPr>
        <p:spPr>
          <a:xfrm>
            <a:off x="457200" y="4419600"/>
            <a:ext cx="0" cy="2286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pic>
        <p:nvPicPr>
          <p:cNvPr id="405" name="Google Shape;405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86400" y="2819400"/>
            <a:ext cx="1219201" cy="9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6"/>
          <p:cNvSpPr/>
          <p:nvPr/>
        </p:nvSpPr>
        <p:spPr>
          <a:xfrm>
            <a:off x="5334000" y="2743200"/>
            <a:ext cx="228600" cy="990597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6"/>
          <p:cNvSpPr/>
          <p:nvPr/>
        </p:nvSpPr>
        <p:spPr>
          <a:xfrm flipH="1">
            <a:off x="6553200" y="2743200"/>
            <a:ext cx="228600" cy="990597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6"/>
          <p:cNvSpPr txBox="1"/>
          <p:nvPr/>
        </p:nvSpPr>
        <p:spPr>
          <a:xfrm>
            <a:off x="495300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pic>
        <p:nvPicPr>
          <p:cNvPr id="409" name="Google Shape;409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0" y="4038600"/>
            <a:ext cx="3219448" cy="9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6"/>
          <p:cNvSpPr txBox="1"/>
          <p:nvPr/>
        </p:nvSpPr>
        <p:spPr>
          <a:xfrm>
            <a:off x="701040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411" name="Google Shape;411;p46"/>
          <p:cNvSpPr/>
          <p:nvPr/>
        </p:nvSpPr>
        <p:spPr>
          <a:xfrm>
            <a:off x="5715000" y="4038600"/>
            <a:ext cx="152400" cy="761998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46"/>
          <p:cNvSpPr/>
          <p:nvPr/>
        </p:nvSpPr>
        <p:spPr>
          <a:xfrm flipH="1">
            <a:off x="8686800" y="4114800"/>
            <a:ext cx="152400" cy="761998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6"/>
          <p:cNvSpPr txBox="1"/>
          <p:nvPr/>
        </p:nvSpPr>
        <p:spPr>
          <a:xfrm>
            <a:off x="3657600" y="1143000"/>
            <a:ext cx="54864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Times New Roman"/>
              <a:buNone/>
            </a:pPr>
            <a:r>
              <a:rPr lang="en-GB" sz="2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fuerza del concepto de computación</a:t>
            </a:r>
            <a:endParaRPr/>
          </a:p>
        </p:txBody>
      </p:sp>
      <p:cxnSp>
        <p:nvCxnSpPr>
          <p:cNvPr id="414" name="Google Shape;414;p46"/>
          <p:cNvCxnSpPr/>
          <p:nvPr/>
        </p:nvCxnSpPr>
        <p:spPr>
          <a:xfrm>
            <a:off x="5715000" y="1981200"/>
            <a:ext cx="0" cy="7620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415" name="Google Shape;415;p46"/>
          <p:cNvSpPr/>
          <p:nvPr/>
        </p:nvSpPr>
        <p:spPr>
          <a:xfrm>
            <a:off x="5486400" y="2667000"/>
            <a:ext cx="609600" cy="5334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Semantic Analysis</a:t>
            </a:r>
            <a:endParaRPr/>
          </a:p>
        </p:txBody>
      </p:sp>
      <p:sp>
        <p:nvSpPr>
          <p:cNvPr id="417" name="Google Shape;417;p46"/>
          <p:cNvSpPr txBox="1"/>
          <p:nvPr/>
        </p:nvSpPr>
        <p:spPr>
          <a:xfrm>
            <a:off x="1048650" y="1143000"/>
            <a:ext cx="1751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inf. </a:t>
            </a:r>
            <a:r>
              <a:rPr lang="en-GB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retrieval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21336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7"/>
          <p:cNvSpPr/>
          <p:nvPr/>
        </p:nvSpPr>
        <p:spPr>
          <a:xfrm>
            <a:off x="1066800" y="2057400"/>
            <a:ext cx="2286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7"/>
          <p:cNvSpPr/>
          <p:nvPr/>
        </p:nvSpPr>
        <p:spPr>
          <a:xfrm flipH="1">
            <a:off x="2819400" y="2057400"/>
            <a:ext cx="2286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7"/>
          <p:cNvSpPr txBox="1"/>
          <p:nvPr/>
        </p:nvSpPr>
        <p:spPr>
          <a:xfrm>
            <a:off x="950912" y="1524000"/>
            <a:ext cx="69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/>
          </a:p>
        </p:txBody>
      </p:sp>
      <p:sp>
        <p:nvSpPr>
          <p:cNvPr id="426" name="Google Shape;426;p47"/>
          <p:cNvSpPr txBox="1"/>
          <p:nvPr/>
        </p:nvSpPr>
        <p:spPr>
          <a:xfrm>
            <a:off x="2133600" y="1447800"/>
            <a:ext cx="809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brain</a:t>
            </a:r>
            <a:endParaRPr/>
          </a:p>
        </p:txBody>
      </p:sp>
      <p:sp>
        <p:nvSpPr>
          <p:cNvPr id="427" name="Google Shape;427;p47"/>
          <p:cNvSpPr txBox="1"/>
          <p:nvPr/>
        </p:nvSpPr>
        <p:spPr>
          <a:xfrm>
            <a:off x="2819400" y="1295400"/>
            <a:ext cx="72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lung</a:t>
            </a:r>
            <a:endParaRPr/>
          </a:p>
        </p:txBody>
      </p:sp>
      <p:cxnSp>
        <p:nvCxnSpPr>
          <p:cNvPr id="428" name="Google Shape;428;p47"/>
          <p:cNvCxnSpPr/>
          <p:nvPr/>
        </p:nvCxnSpPr>
        <p:spPr>
          <a:xfrm>
            <a:off x="1981200" y="1524000"/>
            <a:ext cx="0" cy="3048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pic>
        <p:nvPicPr>
          <p:cNvPr id="429" name="Google Shape;429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600" y="2057400"/>
            <a:ext cx="1244599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7"/>
          <p:cNvSpPr/>
          <p:nvPr/>
        </p:nvSpPr>
        <p:spPr>
          <a:xfrm flipH="1">
            <a:off x="4800600" y="2057400"/>
            <a:ext cx="1524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7"/>
          <p:cNvSpPr/>
          <p:nvPr/>
        </p:nvSpPr>
        <p:spPr>
          <a:xfrm>
            <a:off x="3505200" y="2057400"/>
            <a:ext cx="2286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7"/>
          <p:cNvSpPr txBox="1"/>
          <p:nvPr/>
        </p:nvSpPr>
        <p:spPr>
          <a:xfrm>
            <a:off x="3124200" y="29718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/>
          </a:p>
        </p:txBody>
      </p:sp>
      <p:cxnSp>
        <p:nvCxnSpPr>
          <p:cNvPr id="433" name="Google Shape;433;p47"/>
          <p:cNvCxnSpPr/>
          <p:nvPr/>
        </p:nvCxnSpPr>
        <p:spPr>
          <a:xfrm rot="10800000">
            <a:off x="533400" y="2057400"/>
            <a:ext cx="0" cy="5334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sp>
        <p:nvSpPr>
          <p:cNvPr id="434" name="Google Shape;434;p47"/>
          <p:cNvSpPr txBox="1"/>
          <p:nvPr/>
        </p:nvSpPr>
        <p:spPr>
          <a:xfrm>
            <a:off x="301625" y="2560637"/>
            <a:ext cx="6192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</a:t>
            </a:r>
            <a:endParaRPr/>
          </a:p>
        </p:txBody>
      </p:sp>
      <p:sp>
        <p:nvSpPr>
          <p:cNvPr id="435" name="Google Shape;435;p47"/>
          <p:cNvSpPr txBox="1"/>
          <p:nvPr/>
        </p:nvSpPr>
        <p:spPr>
          <a:xfrm>
            <a:off x="228600" y="3962400"/>
            <a:ext cx="7572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</a:t>
            </a:r>
            <a:endParaRPr/>
          </a:p>
        </p:txBody>
      </p:sp>
      <p:cxnSp>
        <p:nvCxnSpPr>
          <p:cNvPr id="436" name="Google Shape;436;p47"/>
          <p:cNvCxnSpPr/>
          <p:nvPr/>
        </p:nvCxnSpPr>
        <p:spPr>
          <a:xfrm>
            <a:off x="533400" y="3124200"/>
            <a:ext cx="0" cy="2286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cxnSp>
        <p:nvCxnSpPr>
          <p:cNvPr id="437" name="Google Shape;437;p47"/>
          <p:cNvCxnSpPr/>
          <p:nvPr/>
        </p:nvCxnSpPr>
        <p:spPr>
          <a:xfrm rot="10800000">
            <a:off x="533400" y="3581400"/>
            <a:ext cx="0" cy="4572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cxnSp>
        <p:nvCxnSpPr>
          <p:cNvPr id="438" name="Google Shape;438;p47"/>
          <p:cNvCxnSpPr/>
          <p:nvPr/>
        </p:nvCxnSpPr>
        <p:spPr>
          <a:xfrm>
            <a:off x="533400" y="4419600"/>
            <a:ext cx="0" cy="2286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pic>
        <p:nvPicPr>
          <p:cNvPr id="439" name="Google Shape;439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62600" y="2819400"/>
            <a:ext cx="1219201" cy="9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7"/>
          <p:cNvSpPr/>
          <p:nvPr/>
        </p:nvSpPr>
        <p:spPr>
          <a:xfrm>
            <a:off x="5410200" y="2743200"/>
            <a:ext cx="228600" cy="990597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7"/>
          <p:cNvSpPr/>
          <p:nvPr/>
        </p:nvSpPr>
        <p:spPr>
          <a:xfrm flipH="1">
            <a:off x="6629400" y="2743200"/>
            <a:ext cx="228600" cy="990597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7"/>
          <p:cNvSpPr txBox="1"/>
          <p:nvPr/>
        </p:nvSpPr>
        <p:spPr>
          <a:xfrm>
            <a:off x="502920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pic>
        <p:nvPicPr>
          <p:cNvPr id="443" name="Google Shape;443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91200" y="4038600"/>
            <a:ext cx="3219448" cy="9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7"/>
          <p:cNvSpPr txBox="1"/>
          <p:nvPr/>
        </p:nvSpPr>
        <p:spPr>
          <a:xfrm>
            <a:off x="708660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445" name="Google Shape;445;p47"/>
          <p:cNvSpPr/>
          <p:nvPr/>
        </p:nvSpPr>
        <p:spPr>
          <a:xfrm>
            <a:off x="5791200" y="4038600"/>
            <a:ext cx="152400" cy="761998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47"/>
          <p:cNvSpPr/>
          <p:nvPr/>
        </p:nvSpPr>
        <p:spPr>
          <a:xfrm flipH="1">
            <a:off x="8763000" y="4114800"/>
            <a:ext cx="152400" cy="761998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7"/>
          <p:cNvSpPr txBox="1"/>
          <p:nvPr/>
        </p:nvSpPr>
        <p:spPr>
          <a:xfrm>
            <a:off x="5029200" y="1981200"/>
            <a:ext cx="23580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Times New Roman"/>
              <a:buNone/>
            </a:pPr>
            <a:r>
              <a:rPr lang="en-GB" sz="2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computación</a:t>
            </a:r>
            <a:endParaRPr/>
          </a:p>
        </p:txBody>
      </p:sp>
      <p:sp>
        <p:nvSpPr>
          <p:cNvPr id="448" name="Google Shape;448;p47"/>
          <p:cNvSpPr/>
          <p:nvPr/>
        </p:nvSpPr>
        <p:spPr>
          <a:xfrm>
            <a:off x="5029200" y="2514600"/>
            <a:ext cx="381000" cy="1676400"/>
          </a:xfrm>
          <a:custGeom>
            <a:avLst/>
            <a:gdLst/>
            <a:ahLst/>
            <a:cxnLst/>
            <a:rect l="l" t="t" r="r" b="b"/>
            <a:pathLst>
              <a:path w="240" h="1056" extrusionOk="0">
                <a:moveTo>
                  <a:pt x="0" y="0"/>
                </a:moveTo>
                <a:lnTo>
                  <a:pt x="0" y="1056"/>
                </a:lnTo>
                <a:lnTo>
                  <a:pt x="240" y="1056"/>
                </a:lnTo>
              </a:path>
            </a:pathLst>
          </a:custGeom>
          <a:noFill/>
          <a:ln w="15875" cap="flat" cmpd="sng">
            <a:solidFill>
              <a:srgbClr val="FF9900"/>
            </a:solidFill>
            <a:prstDash val="solid"/>
            <a:miter lim="524288"/>
            <a:headEnd type="none" w="sm" len="sm"/>
            <a:tailEnd type="stealth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p47"/>
          <p:cNvCxnSpPr/>
          <p:nvPr/>
        </p:nvCxnSpPr>
        <p:spPr>
          <a:xfrm>
            <a:off x="1371600" y="1981200"/>
            <a:ext cx="4495800" cy="1981200"/>
          </a:xfrm>
          <a:prstGeom prst="straightConnector1">
            <a:avLst/>
          </a:prstGeom>
          <a:noFill/>
          <a:ln w="15875" cap="flat" cmpd="sng">
            <a:solidFill>
              <a:srgbClr val="FF99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450" name="Google Shape;450;p47"/>
          <p:cNvSpPr/>
          <p:nvPr/>
        </p:nvSpPr>
        <p:spPr>
          <a:xfrm>
            <a:off x="5867400" y="3886200"/>
            <a:ext cx="609600" cy="5334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1" name="Google Shape;451;p47"/>
          <p:cNvGrpSpPr/>
          <p:nvPr/>
        </p:nvGrpSpPr>
        <p:grpSpPr>
          <a:xfrm>
            <a:off x="6870600" y="1028700"/>
            <a:ext cx="2097300" cy="990600"/>
            <a:chOff x="6781800" y="2583600"/>
            <a:chExt cx="2097300" cy="990600"/>
          </a:xfrm>
        </p:grpSpPr>
        <p:sp>
          <p:nvSpPr>
            <p:cNvPr id="452" name="Google Shape;452;p47"/>
            <p:cNvSpPr/>
            <p:nvPr/>
          </p:nvSpPr>
          <p:spPr>
            <a:xfrm>
              <a:off x="6781800" y="2583600"/>
              <a:ext cx="2097300" cy="990600"/>
            </a:xfrm>
            <a:prstGeom prst="wedgeRectCallout">
              <a:avLst>
                <a:gd name="adj1" fmla="val 34512"/>
                <a:gd name="adj2" fmla="val 249301"/>
              </a:avLst>
            </a:pr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7"/>
            <p:cNvSpPr txBox="1"/>
            <p:nvPr/>
          </p:nvSpPr>
          <p:spPr>
            <a:xfrm>
              <a:off x="6881650" y="2625175"/>
              <a:ext cx="19464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/>
                <a:t>Términos x Conceptos</a:t>
              </a:r>
              <a:endParaRPr sz="2400"/>
            </a:p>
          </p:txBody>
        </p:sp>
      </p:grpSp>
      <p:sp>
        <p:nvSpPr>
          <p:cNvPr id="454" name="Google Shape;454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Semantic Analysis</a:t>
            </a:r>
            <a:endParaRPr/>
          </a:p>
        </p:txBody>
      </p:sp>
      <p:sp>
        <p:nvSpPr>
          <p:cNvPr id="455" name="Google Shape;455;p47"/>
          <p:cNvSpPr txBox="1"/>
          <p:nvPr/>
        </p:nvSpPr>
        <p:spPr>
          <a:xfrm>
            <a:off x="1048650" y="1143000"/>
            <a:ext cx="1751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inf. </a:t>
            </a:r>
            <a:r>
              <a:rPr lang="en-GB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retrieval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22098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8"/>
          <p:cNvSpPr/>
          <p:nvPr/>
        </p:nvSpPr>
        <p:spPr>
          <a:xfrm>
            <a:off x="990600" y="2133600"/>
            <a:ext cx="2286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8"/>
          <p:cNvSpPr/>
          <p:nvPr/>
        </p:nvSpPr>
        <p:spPr>
          <a:xfrm flipH="1">
            <a:off x="2743200" y="2133600"/>
            <a:ext cx="2286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1400" y="2133600"/>
            <a:ext cx="1244599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8"/>
          <p:cNvSpPr/>
          <p:nvPr/>
        </p:nvSpPr>
        <p:spPr>
          <a:xfrm flipH="1">
            <a:off x="4724400" y="2133600"/>
            <a:ext cx="1524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8"/>
          <p:cNvSpPr/>
          <p:nvPr/>
        </p:nvSpPr>
        <p:spPr>
          <a:xfrm>
            <a:off x="3429000" y="2133600"/>
            <a:ext cx="2286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8"/>
          <p:cNvSpPr txBox="1"/>
          <p:nvPr/>
        </p:nvSpPr>
        <p:spPr>
          <a:xfrm>
            <a:off x="3048000" y="30480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/>
          </a:p>
        </p:txBody>
      </p:sp>
      <p:pic>
        <p:nvPicPr>
          <p:cNvPr id="467" name="Google Shape;467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86400" y="2895600"/>
            <a:ext cx="1219201" cy="9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8"/>
          <p:cNvSpPr/>
          <p:nvPr/>
        </p:nvSpPr>
        <p:spPr>
          <a:xfrm>
            <a:off x="5334000" y="2819400"/>
            <a:ext cx="228600" cy="990597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8"/>
          <p:cNvSpPr/>
          <p:nvPr/>
        </p:nvSpPr>
        <p:spPr>
          <a:xfrm flipH="1">
            <a:off x="6553200" y="2819400"/>
            <a:ext cx="228600" cy="990597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8"/>
          <p:cNvSpPr txBox="1"/>
          <p:nvPr/>
        </p:nvSpPr>
        <p:spPr>
          <a:xfrm>
            <a:off x="4953000" y="29718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pic>
        <p:nvPicPr>
          <p:cNvPr id="471" name="Google Shape;471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0" y="4114800"/>
            <a:ext cx="3219448" cy="9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8"/>
          <p:cNvSpPr txBox="1"/>
          <p:nvPr/>
        </p:nvSpPr>
        <p:spPr>
          <a:xfrm>
            <a:off x="7010400" y="29718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473" name="Google Shape;473;p48"/>
          <p:cNvSpPr/>
          <p:nvPr/>
        </p:nvSpPr>
        <p:spPr>
          <a:xfrm>
            <a:off x="5715000" y="4114800"/>
            <a:ext cx="152400" cy="761998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8"/>
          <p:cNvSpPr/>
          <p:nvPr/>
        </p:nvSpPr>
        <p:spPr>
          <a:xfrm flipH="1">
            <a:off x="8686800" y="4191000"/>
            <a:ext cx="152400" cy="761998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5" name="Google Shape;475;p48"/>
          <p:cNvCxnSpPr/>
          <p:nvPr/>
        </p:nvCxnSpPr>
        <p:spPr>
          <a:xfrm rot="10800000" flipH="1">
            <a:off x="6248400" y="3124200"/>
            <a:ext cx="533400" cy="6096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76" name="Google Shape;476;p48"/>
          <p:cNvCxnSpPr/>
          <p:nvPr/>
        </p:nvCxnSpPr>
        <p:spPr>
          <a:xfrm>
            <a:off x="6172200" y="3276600"/>
            <a:ext cx="609600" cy="457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77" name="Google Shape;477;p48"/>
          <p:cNvCxnSpPr/>
          <p:nvPr/>
        </p:nvCxnSpPr>
        <p:spPr>
          <a:xfrm>
            <a:off x="4343400" y="1905000"/>
            <a:ext cx="457200" cy="3124200"/>
          </a:xfrm>
          <a:prstGeom prst="straightConnector1">
            <a:avLst/>
          </a:prstGeom>
          <a:noFill/>
          <a:ln w="38100" cap="flat" cmpd="sng">
            <a:solidFill>
              <a:srgbClr val="9999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78" name="Google Shape;478;p48"/>
          <p:cNvCxnSpPr/>
          <p:nvPr/>
        </p:nvCxnSpPr>
        <p:spPr>
          <a:xfrm flipH="1">
            <a:off x="4343400" y="1981200"/>
            <a:ext cx="381000" cy="2971800"/>
          </a:xfrm>
          <a:prstGeom prst="straightConnector1">
            <a:avLst/>
          </a:prstGeom>
          <a:noFill/>
          <a:ln w="38100" cap="flat" cmpd="sng">
            <a:solidFill>
              <a:srgbClr val="9999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79" name="Google Shape;479;p48"/>
          <p:cNvCxnSpPr/>
          <p:nvPr/>
        </p:nvCxnSpPr>
        <p:spPr>
          <a:xfrm>
            <a:off x="5791200" y="4495800"/>
            <a:ext cx="3048000" cy="304800"/>
          </a:xfrm>
          <a:prstGeom prst="straightConnector1">
            <a:avLst/>
          </a:prstGeom>
          <a:noFill/>
          <a:ln w="38100" cap="flat" cmpd="sng">
            <a:solidFill>
              <a:srgbClr val="9999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80" name="Google Shape;480;p48"/>
          <p:cNvCxnSpPr/>
          <p:nvPr/>
        </p:nvCxnSpPr>
        <p:spPr>
          <a:xfrm flipH="1">
            <a:off x="5638800" y="4572000"/>
            <a:ext cx="3200400" cy="304800"/>
          </a:xfrm>
          <a:prstGeom prst="straightConnector1">
            <a:avLst/>
          </a:prstGeom>
          <a:noFill/>
          <a:ln w="38100" cap="flat" cmpd="sng">
            <a:solidFill>
              <a:srgbClr val="999966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81" name="Google Shape;481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Semantic Analysis: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Reducción de dimensionalidad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21336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9"/>
          <p:cNvSpPr/>
          <p:nvPr/>
        </p:nvSpPr>
        <p:spPr>
          <a:xfrm>
            <a:off x="990600" y="2057400"/>
            <a:ext cx="2286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9"/>
          <p:cNvSpPr/>
          <p:nvPr/>
        </p:nvSpPr>
        <p:spPr>
          <a:xfrm flipH="1">
            <a:off x="2743200" y="2057400"/>
            <a:ext cx="2286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1400" y="2057400"/>
            <a:ext cx="1244599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9"/>
          <p:cNvSpPr/>
          <p:nvPr/>
        </p:nvSpPr>
        <p:spPr>
          <a:xfrm flipH="1">
            <a:off x="4724400" y="2057400"/>
            <a:ext cx="1524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9"/>
          <p:cNvSpPr/>
          <p:nvPr/>
        </p:nvSpPr>
        <p:spPr>
          <a:xfrm>
            <a:off x="3429000" y="2057400"/>
            <a:ext cx="228600" cy="2590801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9"/>
          <p:cNvSpPr txBox="1"/>
          <p:nvPr/>
        </p:nvSpPr>
        <p:spPr>
          <a:xfrm>
            <a:off x="3051175" y="2971800"/>
            <a:ext cx="3762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</a:t>
            </a:r>
            <a:endParaRPr/>
          </a:p>
        </p:txBody>
      </p:sp>
      <p:pic>
        <p:nvPicPr>
          <p:cNvPr id="493" name="Google Shape;493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86400" y="2819400"/>
            <a:ext cx="609601" cy="584201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9"/>
          <p:cNvSpPr/>
          <p:nvPr/>
        </p:nvSpPr>
        <p:spPr>
          <a:xfrm>
            <a:off x="5334000" y="2743200"/>
            <a:ext cx="228600" cy="990597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9"/>
          <p:cNvSpPr/>
          <p:nvPr/>
        </p:nvSpPr>
        <p:spPr>
          <a:xfrm flipH="1">
            <a:off x="6553200" y="2743200"/>
            <a:ext cx="228600" cy="990597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9"/>
          <p:cNvSpPr txBox="1"/>
          <p:nvPr/>
        </p:nvSpPr>
        <p:spPr>
          <a:xfrm>
            <a:off x="495300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pic>
        <p:nvPicPr>
          <p:cNvPr id="497" name="Google Shape;497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0" y="4038600"/>
            <a:ext cx="314324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9"/>
          <p:cNvSpPr txBox="1"/>
          <p:nvPr/>
        </p:nvSpPr>
        <p:spPr>
          <a:xfrm>
            <a:off x="701040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499" name="Google Shape;499;p49"/>
          <p:cNvSpPr/>
          <p:nvPr/>
        </p:nvSpPr>
        <p:spPr>
          <a:xfrm>
            <a:off x="5715000" y="4038600"/>
            <a:ext cx="152400" cy="761998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9"/>
          <p:cNvSpPr/>
          <p:nvPr/>
        </p:nvSpPr>
        <p:spPr>
          <a:xfrm flipH="1">
            <a:off x="8686800" y="4114800"/>
            <a:ext cx="152400" cy="761998"/>
          </a:xfrm>
          <a:custGeom>
            <a:avLst/>
            <a:gdLst/>
            <a:ahLst/>
            <a:cxnLst/>
            <a:rect l="l" t="t" r="r" b="b"/>
            <a:pathLst>
              <a:path w="264" h="2220" extrusionOk="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Semantic Analysis: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Reducción de dimensionalidad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Probabilistic Latent Semantic Analysis</a:t>
            </a:r>
            <a:endParaRPr/>
          </a:p>
        </p:txBody>
      </p:sp>
      <p:sp>
        <p:nvSpPr>
          <p:cNvPr id="507" name="Google Shape;507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Modela la distribución de cada co-ocurrencia como una mezcla de distribuciones multinomiales independientes o clases latentes o tópicos (el n de tópicos es un parámetro)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 es el documento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 es un tópico obtenido de la distribución de tópicos del documento P(c|d)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 es una palabra obtenida de la distribución de palabras de c</a:t>
            </a:r>
            <a:endParaRPr/>
          </a:p>
        </p:txBody>
      </p:sp>
      <p:pic>
        <p:nvPicPr>
          <p:cNvPr id="508" name="Google Shape;5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600" y="2252674"/>
            <a:ext cx="3811325" cy="164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Dirichlet Allocation</a:t>
            </a:r>
            <a:endParaRPr/>
          </a:p>
        </p:txBody>
      </p:sp>
      <p:sp>
        <p:nvSpPr>
          <p:cNvPr id="514" name="Google Shape;514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Modela la distribución de cada co-ocurrencia como una mezcla de distribuciones multinomiales (clases latentes o tópicos)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Se asume que las clases latentes están distribuidas según la distribución de Dirichlet, una distribución de probabilidad continua multivariada 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15" name="Google Shape;5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725" y="2571750"/>
            <a:ext cx="4279363" cy="224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Dirichlet Allocation</a:t>
            </a:r>
            <a:endParaRPr/>
          </a:p>
        </p:txBody>
      </p:sp>
      <p:sp>
        <p:nvSpPr>
          <p:cNvPr id="521" name="Google Shape;521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α es el parámetro de de Dirichlet en la distribución de tópicos por documentos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β es el parámetro de Dirichlet en la distribución de palabras por tópicos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Theta es la distribución de tópicos para el documento 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Phi es la distribución de palabras para el tópico 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Z es el tópico para la j-ésima palabra del documento 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 es la j-ésima palabra del documento i</a:t>
            </a:r>
            <a:endParaRPr/>
          </a:p>
        </p:txBody>
      </p:sp>
      <p:pic>
        <p:nvPicPr>
          <p:cNvPr id="522" name="Google Shape;5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150" y="963275"/>
            <a:ext cx="4279363" cy="224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t-SNE</a:t>
            </a:r>
            <a:endParaRPr/>
          </a:p>
        </p:txBody>
      </p:sp>
      <p:sp>
        <p:nvSpPr>
          <p:cNvPr id="528" name="Google Shape;52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t-distributed stochastic neighbor embedding (t-SNE)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reducción de dimensionalidad no lineal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para visualización en dos o tres dimensiones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los objetos semejantes quedan cercanos y los más diferentes quedan más distantes, con alta probabilidad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t-SNE</a:t>
            </a:r>
            <a:endParaRPr/>
          </a:p>
        </p:txBody>
      </p:sp>
      <p:pic>
        <p:nvPicPr>
          <p:cNvPr id="534" name="Google Shape;534;p54"/>
          <p:cNvPicPr preferRelativeResize="0"/>
          <p:nvPr/>
        </p:nvPicPr>
        <p:blipFill rotWithShape="1">
          <a:blip r:embed="rId3">
            <a:alphaModFix/>
          </a:blip>
          <a:srcRect t="6498" r="7961"/>
          <a:stretch/>
        </p:blipFill>
        <p:spPr>
          <a:xfrm>
            <a:off x="2004850" y="0"/>
            <a:ext cx="50135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Diferencia entre t-sne y PCA</a:t>
            </a:r>
            <a:endParaRPr/>
          </a:p>
        </p:txBody>
      </p:sp>
      <p:sp>
        <p:nvSpPr>
          <p:cNvPr id="540" name="Google Shape;540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t-sne refleja en el espacio destino la </a:t>
            </a:r>
            <a:r>
              <a:rPr lang="en-GB" sz="2400" b="1">
                <a:solidFill>
                  <a:srgbClr val="FF5722"/>
                </a:solidFill>
              </a:rPr>
              <a:t>probabilidad </a:t>
            </a:r>
            <a:r>
              <a:rPr lang="en-GB" sz="2400"/>
              <a:t>de que dos puntos estuvieran </a:t>
            </a:r>
            <a:r>
              <a:rPr lang="en-GB" sz="2400" b="1">
                <a:solidFill>
                  <a:srgbClr val="FF5722"/>
                </a:solidFill>
              </a:rPr>
              <a:t>cercanos o lejanos</a:t>
            </a:r>
            <a:r>
              <a:rPr lang="en-GB" sz="2400"/>
              <a:t> en el espacio original, pero no cuánta distancia tenían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PCA refleja la </a:t>
            </a:r>
            <a:r>
              <a:rPr lang="en-GB" sz="2400" b="1">
                <a:solidFill>
                  <a:srgbClr val="FF5722"/>
                </a:solidFill>
              </a:rPr>
              <a:t>distancia </a:t>
            </a:r>
            <a:r>
              <a:rPr lang="en-GB" sz="2400"/>
              <a:t>entre puntos en las componentes principales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541" name="Google Shape;541;p55"/>
          <p:cNvPicPr preferRelativeResize="0"/>
          <p:nvPr/>
        </p:nvPicPr>
        <p:blipFill rotWithShape="1">
          <a:blip r:embed="rId3">
            <a:alphaModFix/>
          </a:blip>
          <a:srcRect t="6498"/>
          <a:stretch/>
        </p:blipFill>
        <p:spPr>
          <a:xfrm>
            <a:off x="1088475" y="3267900"/>
            <a:ext cx="2447925" cy="18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5"/>
          <p:cNvPicPr preferRelativeResize="0"/>
          <p:nvPr/>
        </p:nvPicPr>
        <p:blipFill rotWithShape="1">
          <a:blip r:embed="rId4">
            <a:alphaModFix/>
          </a:blip>
          <a:srcRect t="5979"/>
          <a:stretch/>
        </p:blipFill>
        <p:spPr>
          <a:xfrm>
            <a:off x="3755025" y="3280267"/>
            <a:ext cx="2447925" cy="1787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Qué es un embedding (proyección)</a:t>
            </a:r>
            <a:endParaRPr/>
          </a:p>
        </p:txBody>
      </p:sp>
      <p:grpSp>
        <p:nvGrpSpPr>
          <p:cNvPr id="139" name="Google Shape;139;p29"/>
          <p:cNvGrpSpPr/>
          <p:nvPr/>
        </p:nvGrpSpPr>
        <p:grpSpPr>
          <a:xfrm>
            <a:off x="714707" y="1569797"/>
            <a:ext cx="4250224" cy="2999213"/>
            <a:chOff x="280775" y="1289075"/>
            <a:chExt cx="3769600" cy="2731275"/>
          </a:xfrm>
        </p:grpSpPr>
        <p:pic>
          <p:nvPicPr>
            <p:cNvPr id="140" name="Google Shape;140;p29"/>
            <p:cNvPicPr preferRelativeResize="0"/>
            <p:nvPr/>
          </p:nvPicPr>
          <p:blipFill rotWithShape="1">
            <a:blip r:embed="rId3">
              <a:alphaModFix/>
            </a:blip>
            <a:srcRect l="3071" t="14638" r="55701" b="10060"/>
            <a:stretch/>
          </p:blipFill>
          <p:spPr>
            <a:xfrm>
              <a:off x="280775" y="1289075"/>
              <a:ext cx="3769600" cy="273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29"/>
            <p:cNvSpPr/>
            <p:nvPr/>
          </p:nvSpPr>
          <p:spPr>
            <a:xfrm>
              <a:off x="1531575" y="1927225"/>
              <a:ext cx="421200" cy="229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9"/>
            <p:cNvSpPr/>
            <p:nvPr/>
          </p:nvSpPr>
          <p:spPr>
            <a:xfrm>
              <a:off x="3534250" y="1697425"/>
              <a:ext cx="421200" cy="229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" name="Google Shape;143;p29"/>
          <p:cNvPicPr preferRelativeResize="0"/>
          <p:nvPr/>
        </p:nvPicPr>
        <p:blipFill rotWithShape="1">
          <a:blip r:embed="rId3">
            <a:alphaModFix/>
          </a:blip>
          <a:srcRect l="58773" t="18178" b="27281"/>
          <a:stretch/>
        </p:blipFill>
        <p:spPr>
          <a:xfrm>
            <a:off x="3631690" y="1454975"/>
            <a:ext cx="5325774" cy="27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Diferencia entre t-sne y PCA</a:t>
            </a:r>
            <a:endParaRPr/>
          </a:p>
        </p:txBody>
      </p:sp>
      <p:sp>
        <p:nvSpPr>
          <p:cNvPr id="548" name="Google Shape;548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t-sne refleja en el espacio destino la </a:t>
            </a:r>
            <a:r>
              <a:rPr lang="en-GB" sz="2400" b="1">
                <a:solidFill>
                  <a:srgbClr val="FF5722"/>
                </a:solidFill>
              </a:rPr>
              <a:t>probabilidad </a:t>
            </a:r>
            <a:r>
              <a:rPr lang="en-GB" sz="2400"/>
              <a:t>de que dos puntos estuvieran </a:t>
            </a:r>
            <a:r>
              <a:rPr lang="en-GB" sz="2400" b="1">
                <a:solidFill>
                  <a:srgbClr val="FF5722"/>
                </a:solidFill>
              </a:rPr>
              <a:t>cercanos o lejanos</a:t>
            </a:r>
            <a:r>
              <a:rPr lang="en-GB" sz="2400"/>
              <a:t> en el espacio original, pero no cuánta distancia tenían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PCA refleja la </a:t>
            </a:r>
            <a:r>
              <a:rPr lang="en-GB" sz="2400" b="1">
                <a:solidFill>
                  <a:srgbClr val="FF5722"/>
                </a:solidFill>
              </a:rPr>
              <a:t>distancia </a:t>
            </a:r>
            <a:r>
              <a:rPr lang="en-GB" sz="2400"/>
              <a:t>entre puntos en las componentes principales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549" name="Google Shape;549;p56"/>
          <p:cNvPicPr preferRelativeResize="0"/>
          <p:nvPr/>
        </p:nvPicPr>
        <p:blipFill rotWithShape="1">
          <a:blip r:embed="rId3">
            <a:alphaModFix/>
          </a:blip>
          <a:srcRect t="6498"/>
          <a:stretch/>
        </p:blipFill>
        <p:spPr>
          <a:xfrm>
            <a:off x="1088475" y="3267900"/>
            <a:ext cx="2447925" cy="18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6"/>
          <p:cNvPicPr preferRelativeResize="0"/>
          <p:nvPr/>
        </p:nvPicPr>
        <p:blipFill rotWithShape="1">
          <a:blip r:embed="rId4">
            <a:alphaModFix/>
          </a:blip>
          <a:srcRect t="5979"/>
          <a:stretch/>
        </p:blipFill>
        <p:spPr>
          <a:xfrm>
            <a:off x="3755025" y="3280267"/>
            <a:ext cx="2447925" cy="1787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6"/>
          <p:cNvPicPr preferRelativeResize="0"/>
          <p:nvPr/>
        </p:nvPicPr>
        <p:blipFill rotWithShape="1">
          <a:blip r:embed="rId5">
            <a:alphaModFix/>
          </a:blip>
          <a:srcRect t="5624"/>
          <a:stretch/>
        </p:blipFill>
        <p:spPr>
          <a:xfrm>
            <a:off x="6463738" y="3255525"/>
            <a:ext cx="2368563" cy="18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Diferencia entre t-sne y PCA</a:t>
            </a:r>
            <a:endParaRPr/>
          </a:p>
        </p:txBody>
      </p:sp>
      <p:sp>
        <p:nvSpPr>
          <p:cNvPr id="557" name="Google Shape;557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t-sne refleja en el espacio destino la </a:t>
            </a:r>
            <a:r>
              <a:rPr lang="en-GB" sz="2400" b="1">
                <a:solidFill>
                  <a:srgbClr val="FF5722"/>
                </a:solidFill>
              </a:rPr>
              <a:t>probabilidad </a:t>
            </a:r>
            <a:r>
              <a:rPr lang="en-GB" sz="2400"/>
              <a:t>de que dos puntos estuvieran </a:t>
            </a:r>
            <a:r>
              <a:rPr lang="en-GB" sz="2400" b="1">
                <a:solidFill>
                  <a:srgbClr val="FF5722"/>
                </a:solidFill>
              </a:rPr>
              <a:t>cercanos o lejanos</a:t>
            </a:r>
            <a:r>
              <a:rPr lang="en-GB" sz="2400"/>
              <a:t> en el espacio original, pero no cuánta distancia tenían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PCA refleja la </a:t>
            </a:r>
            <a:r>
              <a:rPr lang="en-GB" sz="2400" b="1">
                <a:solidFill>
                  <a:srgbClr val="FF5722"/>
                </a:solidFill>
              </a:rPr>
              <a:t>distancia </a:t>
            </a:r>
            <a:r>
              <a:rPr lang="en-GB" sz="2400"/>
              <a:t>entre puntos en las componentes principales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Para saber más: </a:t>
            </a:r>
            <a:r>
              <a:rPr lang="en-GB" sz="2000" u="sng">
                <a:solidFill>
                  <a:schemeClr val="hlink"/>
                </a:solidFill>
                <a:hlinkClick r:id="rId3"/>
              </a:rPr>
              <a:t>https://en.wikipedia.org/wiki/Dimensionality_reduction#Feature_projection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u="sng">
                <a:solidFill>
                  <a:schemeClr val="hlink"/>
                </a:solidFill>
                <a:hlinkClick r:id="rId4"/>
              </a:rPr>
              <a:t>https://www.kaggle.com/code/samuelcortinhas/intro-to-pca-t-sne-umap</a:t>
            </a:r>
            <a:endParaRPr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linealidad: embeddings neuronales</a:t>
            </a:r>
            <a:endParaRPr/>
          </a:p>
        </p:txBody>
      </p:sp>
      <p:sp>
        <p:nvSpPr>
          <p:cNvPr id="563" name="Google Shape;563;p58"/>
          <p:cNvSpPr txBox="1">
            <a:spLocks noGrp="1"/>
          </p:cNvSpPr>
          <p:nvPr>
            <p:ph type="body" idx="4294967295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en-GB" sz="2400">
                <a:solidFill>
                  <a:srgbClr val="666666"/>
                </a:solidFill>
              </a:rPr>
              <a:t>entrenar una red neuronal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en-GB" sz="2400">
                <a:solidFill>
                  <a:srgbClr val="666666"/>
                </a:solidFill>
              </a:rPr>
              <a:t>eliminar la capa de predicción 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en-GB" sz="2400">
                <a:solidFill>
                  <a:srgbClr val="666666"/>
                </a:solidFill>
              </a:rPr>
              <a:t>la capa anterior a la de predicción es el nuevo espacio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en-GB" sz="2400">
                <a:solidFill>
                  <a:srgbClr val="666666"/>
                </a:solidFill>
              </a:rPr>
              <a:t>el camino hasta esa capa es el mecanismo de proyección</a:t>
            </a:r>
            <a:endParaRPr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950" y="969625"/>
            <a:ext cx="6682477" cy="4173874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9"/>
          <p:cNvSpPr txBox="1">
            <a:spLocks noGrp="1"/>
          </p:cNvSpPr>
          <p:nvPr>
            <p:ph type="title"/>
          </p:nvPr>
        </p:nvSpPr>
        <p:spPr>
          <a:xfrm>
            <a:off x="379500" y="411575"/>
            <a:ext cx="8520600" cy="63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linealidad: embeddings neuronales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950" y="969625"/>
            <a:ext cx="6682477" cy="4173874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0"/>
          <p:cNvSpPr txBox="1">
            <a:spLocks noGrp="1"/>
          </p:cNvSpPr>
          <p:nvPr>
            <p:ph type="title"/>
          </p:nvPr>
        </p:nvSpPr>
        <p:spPr>
          <a:xfrm>
            <a:off x="379500" y="411575"/>
            <a:ext cx="8520600" cy="63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linealidad: embeddings neuronales</a:t>
            </a:r>
            <a:endParaRPr/>
          </a:p>
        </p:txBody>
      </p:sp>
      <p:sp>
        <p:nvSpPr>
          <p:cNvPr id="576" name="Google Shape;576;p60"/>
          <p:cNvSpPr/>
          <p:nvPr/>
        </p:nvSpPr>
        <p:spPr>
          <a:xfrm>
            <a:off x="4207712" y="1730774"/>
            <a:ext cx="1215425" cy="2841225"/>
          </a:xfrm>
          <a:custGeom>
            <a:avLst/>
            <a:gdLst/>
            <a:ahLst/>
            <a:cxnLst/>
            <a:rect l="l" t="t" r="r" b="b"/>
            <a:pathLst>
              <a:path w="48617" h="113649" extrusionOk="0">
                <a:moveTo>
                  <a:pt x="39187" y="4028"/>
                </a:moveTo>
                <a:cubicBezTo>
                  <a:pt x="29684" y="-194"/>
                  <a:pt x="13624" y="-2990"/>
                  <a:pt x="8041" y="5783"/>
                </a:cubicBezTo>
                <a:cubicBezTo>
                  <a:pt x="-1640" y="20997"/>
                  <a:pt x="144" y="41269"/>
                  <a:pt x="144" y="59302"/>
                </a:cubicBezTo>
                <a:cubicBezTo>
                  <a:pt x="144" y="66619"/>
                  <a:pt x="1022" y="73919"/>
                  <a:pt x="1022" y="81236"/>
                </a:cubicBezTo>
                <a:cubicBezTo>
                  <a:pt x="1022" y="85924"/>
                  <a:pt x="-702" y="91372"/>
                  <a:pt x="1899" y="95273"/>
                </a:cubicBezTo>
                <a:cubicBezTo>
                  <a:pt x="3814" y="98144"/>
                  <a:pt x="6980" y="100266"/>
                  <a:pt x="10234" y="101415"/>
                </a:cubicBezTo>
                <a:cubicBezTo>
                  <a:pt x="17643" y="104030"/>
                  <a:pt x="15148" y="101240"/>
                  <a:pt x="15937" y="102292"/>
                </a:cubicBezTo>
                <a:cubicBezTo>
                  <a:pt x="18858" y="106188"/>
                  <a:pt x="20767" y="112570"/>
                  <a:pt x="25588" y="113259"/>
                </a:cubicBezTo>
                <a:cubicBezTo>
                  <a:pt x="32867" y="114300"/>
                  <a:pt x="43355" y="113256"/>
                  <a:pt x="46644" y="106679"/>
                </a:cubicBezTo>
                <a:cubicBezTo>
                  <a:pt x="49273" y="101421"/>
                  <a:pt x="48399" y="95010"/>
                  <a:pt x="48399" y="89132"/>
                </a:cubicBezTo>
                <a:cubicBezTo>
                  <a:pt x="48399" y="73823"/>
                  <a:pt x="44656" y="58742"/>
                  <a:pt x="43135" y="43509"/>
                </a:cubicBezTo>
                <a:cubicBezTo>
                  <a:pt x="42140" y="33547"/>
                  <a:pt x="41589" y="23496"/>
                  <a:pt x="39625" y="13679"/>
                </a:cubicBezTo>
                <a:cubicBezTo>
                  <a:pt x="38943" y="10271"/>
                  <a:pt x="40103" y="5141"/>
                  <a:pt x="36993" y="359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1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Tarea de pretexto para embeddings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61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recomendación de películas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83" name="Google Shape;5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75" y="1210300"/>
            <a:ext cx="8390849" cy="39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1"/>
          <p:cNvSpPr txBox="1"/>
          <p:nvPr/>
        </p:nvSpPr>
        <p:spPr>
          <a:xfrm>
            <a:off x="0" y="4800600"/>
            <a:ext cx="85200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https://developers.google.com/machine-learning/crash-course/embeddings/obtaining-embeddings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Tarea de pretexto para embeddings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62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recomendación de películas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91" name="Google Shape;59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75" y="1210300"/>
            <a:ext cx="8390849" cy="39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2"/>
          <p:cNvSpPr txBox="1"/>
          <p:nvPr/>
        </p:nvSpPr>
        <p:spPr>
          <a:xfrm>
            <a:off x="0" y="4800600"/>
            <a:ext cx="85200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https://developers.google.com/machine-learning/crash-course/embeddings/obtaining-embeddings</a:t>
            </a:r>
            <a:endParaRPr/>
          </a:p>
        </p:txBody>
      </p:sp>
      <p:sp>
        <p:nvSpPr>
          <p:cNvPr id="593" name="Google Shape;593;p62"/>
          <p:cNvSpPr/>
          <p:nvPr/>
        </p:nvSpPr>
        <p:spPr>
          <a:xfrm>
            <a:off x="2904113" y="3145705"/>
            <a:ext cx="1253825" cy="608450"/>
          </a:xfrm>
          <a:custGeom>
            <a:avLst/>
            <a:gdLst/>
            <a:ahLst/>
            <a:cxnLst/>
            <a:rect l="l" t="t" r="r" b="b"/>
            <a:pathLst>
              <a:path w="50153" h="24338" extrusionOk="0">
                <a:moveTo>
                  <a:pt x="49655" y="7530"/>
                </a:moveTo>
                <a:cubicBezTo>
                  <a:pt x="39317" y="3653"/>
                  <a:pt x="28234" y="950"/>
                  <a:pt x="17193" y="950"/>
                </a:cubicBezTo>
                <a:cubicBezTo>
                  <a:pt x="13537" y="950"/>
                  <a:pt x="9269" y="-1076"/>
                  <a:pt x="6226" y="950"/>
                </a:cubicBezTo>
                <a:cubicBezTo>
                  <a:pt x="1107" y="4359"/>
                  <a:pt x="-970" y="12531"/>
                  <a:pt x="523" y="18497"/>
                </a:cubicBezTo>
                <a:cubicBezTo>
                  <a:pt x="1749" y="23394"/>
                  <a:pt x="10540" y="19904"/>
                  <a:pt x="15438" y="21129"/>
                </a:cubicBezTo>
                <a:cubicBezTo>
                  <a:pt x="22864" y="22986"/>
                  <a:pt x="30596" y="23761"/>
                  <a:pt x="38250" y="23761"/>
                </a:cubicBezTo>
                <a:cubicBezTo>
                  <a:pt x="41470" y="23761"/>
                  <a:pt x="45325" y="25255"/>
                  <a:pt x="47901" y="23323"/>
                </a:cubicBezTo>
                <a:cubicBezTo>
                  <a:pt x="52236" y="20072"/>
                  <a:pt x="48778" y="12510"/>
                  <a:pt x="48778" y="7091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Tarea de pretexto para embeddings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63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recomendación de películas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00" name="Google Shape;60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75" y="1210300"/>
            <a:ext cx="8390849" cy="39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3"/>
          <p:cNvSpPr txBox="1"/>
          <p:nvPr/>
        </p:nvSpPr>
        <p:spPr>
          <a:xfrm>
            <a:off x="0" y="4800600"/>
            <a:ext cx="85200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https://developers.google.com/machine-learning/crash-course/embeddings/obtaining-embeddings</a:t>
            </a:r>
            <a:endParaRPr/>
          </a:p>
        </p:txBody>
      </p:sp>
      <p:sp>
        <p:nvSpPr>
          <p:cNvPr id="602" name="Google Shape;602;p63"/>
          <p:cNvSpPr/>
          <p:nvPr/>
        </p:nvSpPr>
        <p:spPr>
          <a:xfrm>
            <a:off x="3282298" y="1874580"/>
            <a:ext cx="2293900" cy="428475"/>
          </a:xfrm>
          <a:custGeom>
            <a:avLst/>
            <a:gdLst/>
            <a:ahLst/>
            <a:cxnLst/>
            <a:rect l="l" t="t" r="r" b="b"/>
            <a:pathLst>
              <a:path w="91756" h="17139" extrusionOk="0">
                <a:moveTo>
                  <a:pt x="45934" y="1347"/>
                </a:moveTo>
                <a:cubicBezTo>
                  <a:pt x="36298" y="658"/>
                  <a:pt x="26642" y="31"/>
                  <a:pt x="16981" y="31"/>
                </a:cubicBezTo>
                <a:cubicBezTo>
                  <a:pt x="11939" y="31"/>
                  <a:pt x="4759" y="-92"/>
                  <a:pt x="2505" y="4418"/>
                </a:cubicBezTo>
                <a:cubicBezTo>
                  <a:pt x="924" y="7582"/>
                  <a:pt x="-1312" y="12445"/>
                  <a:pt x="1189" y="14946"/>
                </a:cubicBezTo>
                <a:cubicBezTo>
                  <a:pt x="3877" y="17634"/>
                  <a:pt x="8792" y="14946"/>
                  <a:pt x="12594" y="14946"/>
                </a:cubicBezTo>
                <a:cubicBezTo>
                  <a:pt x="23416" y="14946"/>
                  <a:pt x="34343" y="13857"/>
                  <a:pt x="45057" y="15385"/>
                </a:cubicBezTo>
                <a:cubicBezTo>
                  <a:pt x="54629" y="16750"/>
                  <a:pt x="64341" y="17139"/>
                  <a:pt x="74009" y="17139"/>
                </a:cubicBezTo>
                <a:cubicBezTo>
                  <a:pt x="80364" y="17139"/>
                  <a:pt x="90016" y="15848"/>
                  <a:pt x="91556" y="9682"/>
                </a:cubicBezTo>
                <a:cubicBezTo>
                  <a:pt x="92358" y="6472"/>
                  <a:pt x="87677" y="3709"/>
                  <a:pt x="84538" y="2663"/>
                </a:cubicBezTo>
                <a:cubicBezTo>
                  <a:pt x="71633" y="-1637"/>
                  <a:pt x="57343" y="1786"/>
                  <a:pt x="43741" y="1786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Embeddings neuronales</a:t>
            </a:r>
            <a:endParaRPr/>
          </a:p>
        </p:txBody>
      </p:sp>
      <p:sp>
        <p:nvSpPr>
          <p:cNvPr id="608" name="Google Shape;608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Entrenar una red neuronal con una </a:t>
            </a:r>
            <a:r>
              <a:rPr lang="en-GB" b="1"/>
              <a:t>tarea de pretexto</a:t>
            </a:r>
            <a:r>
              <a:rPr lang="en-GB"/>
              <a:t> para la que tenemos muchos ejemplos naturalmente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Predecir una palabra dado su contexto, o un contexto dada una palabra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Reconstruir una imagen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Eliminar la capa de predicción de la red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La capa anterior a la de predicción es la nueva caracterización de los objetos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Menos características → acercándonos a las causas latentes!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Se usa la red para convertir los objetos del espacio original al espacio de embeddings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Es relativamente barato de obtener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Ahora podemos caracterizar datos supervisados con información poblacional de grandes cantidades de datos no supervisados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Tareas de pretexto</a:t>
            </a:r>
            <a:endParaRPr/>
          </a:p>
        </p:txBody>
      </p:sp>
      <p:pic>
        <p:nvPicPr>
          <p:cNvPr id="614" name="Google Shape;614;p65"/>
          <p:cNvPicPr preferRelativeResize="0"/>
          <p:nvPr/>
        </p:nvPicPr>
        <p:blipFill rotWithShape="1">
          <a:blip r:embed="rId3">
            <a:alphaModFix/>
          </a:blip>
          <a:srcRect l="79508" t="6913" b="16610"/>
          <a:stretch/>
        </p:blipFill>
        <p:spPr>
          <a:xfrm>
            <a:off x="3135225" y="1688475"/>
            <a:ext cx="768751" cy="271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Qué es un embedding (proyección)</a:t>
            </a:r>
            <a:endParaRPr/>
          </a:p>
        </p:txBody>
      </p:sp>
      <p:pic>
        <p:nvPicPr>
          <p:cNvPr id="149" name="Google Shape;1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688" y="1227650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Tareas de pretexto</a:t>
            </a:r>
            <a:endParaRPr/>
          </a:p>
        </p:txBody>
      </p:sp>
      <p:pic>
        <p:nvPicPr>
          <p:cNvPr id="620" name="Google Shape;620;p66"/>
          <p:cNvPicPr preferRelativeResize="0"/>
          <p:nvPr/>
        </p:nvPicPr>
        <p:blipFill rotWithShape="1">
          <a:blip r:embed="rId3">
            <a:alphaModFix/>
          </a:blip>
          <a:srcRect t="6913" b="16610"/>
          <a:stretch/>
        </p:blipFill>
        <p:spPr>
          <a:xfrm>
            <a:off x="152400" y="1688475"/>
            <a:ext cx="3751575" cy="271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Tareas de pretexto</a:t>
            </a:r>
            <a:endParaRPr/>
          </a:p>
        </p:txBody>
      </p:sp>
      <p:pic>
        <p:nvPicPr>
          <p:cNvPr id="626" name="Google Shape;626;p67"/>
          <p:cNvPicPr preferRelativeResize="0"/>
          <p:nvPr/>
        </p:nvPicPr>
        <p:blipFill rotWithShape="1">
          <a:blip r:embed="rId3">
            <a:alphaModFix/>
          </a:blip>
          <a:srcRect l="60339"/>
          <a:stretch/>
        </p:blipFill>
        <p:spPr>
          <a:xfrm>
            <a:off x="6732773" y="1224950"/>
            <a:ext cx="1568100" cy="15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7"/>
          <p:cNvPicPr preferRelativeResize="0"/>
          <p:nvPr/>
        </p:nvPicPr>
        <p:blipFill rotWithShape="1">
          <a:blip r:embed="rId4">
            <a:alphaModFix/>
          </a:blip>
          <a:srcRect t="6913" b="16610"/>
          <a:stretch/>
        </p:blipFill>
        <p:spPr>
          <a:xfrm>
            <a:off x="152400" y="1688475"/>
            <a:ext cx="3751575" cy="271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Tareas de pretexto</a:t>
            </a:r>
            <a:endParaRPr/>
          </a:p>
        </p:txBody>
      </p:sp>
      <p:pic>
        <p:nvPicPr>
          <p:cNvPr id="633" name="Google Shape;63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025" y="1224948"/>
            <a:ext cx="3953846" cy="15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8"/>
          <p:cNvPicPr preferRelativeResize="0"/>
          <p:nvPr/>
        </p:nvPicPr>
        <p:blipFill rotWithShape="1">
          <a:blip r:embed="rId4">
            <a:alphaModFix/>
          </a:blip>
          <a:srcRect t="6913" b="16610"/>
          <a:stretch/>
        </p:blipFill>
        <p:spPr>
          <a:xfrm>
            <a:off x="152400" y="1688475"/>
            <a:ext cx="3751575" cy="271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Tareas de pretexto</a:t>
            </a:r>
            <a:endParaRPr/>
          </a:p>
        </p:txBody>
      </p:sp>
      <p:pic>
        <p:nvPicPr>
          <p:cNvPr id="640" name="Google Shape;64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025" y="1224948"/>
            <a:ext cx="3953846" cy="15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9"/>
          <p:cNvPicPr preferRelativeResize="0"/>
          <p:nvPr/>
        </p:nvPicPr>
        <p:blipFill rotWithShape="1">
          <a:blip r:embed="rId4">
            <a:alphaModFix/>
          </a:blip>
          <a:srcRect t="6913" b="16610"/>
          <a:stretch/>
        </p:blipFill>
        <p:spPr>
          <a:xfrm>
            <a:off x="152400" y="1688475"/>
            <a:ext cx="3751575" cy="2713276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9"/>
          <p:cNvSpPr txBox="1"/>
          <p:nvPr/>
        </p:nvSpPr>
        <p:spPr>
          <a:xfrm>
            <a:off x="4171525" y="2978875"/>
            <a:ext cx="4796700" cy="19467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el gato come pescado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Tareas de pretexto</a:t>
            </a:r>
            <a:endParaRPr/>
          </a:p>
        </p:txBody>
      </p:sp>
      <p:pic>
        <p:nvPicPr>
          <p:cNvPr id="648" name="Google Shape;64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025" y="1224948"/>
            <a:ext cx="3953846" cy="15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70"/>
          <p:cNvPicPr preferRelativeResize="0"/>
          <p:nvPr/>
        </p:nvPicPr>
        <p:blipFill rotWithShape="1">
          <a:blip r:embed="rId4">
            <a:alphaModFix/>
          </a:blip>
          <a:srcRect t="6913" b="16610"/>
          <a:stretch/>
        </p:blipFill>
        <p:spPr>
          <a:xfrm>
            <a:off x="152400" y="1688475"/>
            <a:ext cx="3751575" cy="2713276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0"/>
          <p:cNvSpPr txBox="1"/>
          <p:nvPr/>
        </p:nvSpPr>
        <p:spPr>
          <a:xfrm>
            <a:off x="4171525" y="2978875"/>
            <a:ext cx="4796700" cy="19467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el gato come pescado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__ gato come pescado		?	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el ____ come pescado		?	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el gato ____ pescado		?	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el gato come _______		?	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mejores representaciones</a:t>
            </a:r>
            <a:endParaRPr/>
          </a:p>
        </p:txBody>
      </p:sp>
      <p:pic>
        <p:nvPicPr>
          <p:cNvPr id="656" name="Google Shape;65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025" y="1224948"/>
            <a:ext cx="3953846" cy="15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71"/>
          <p:cNvPicPr preferRelativeResize="0"/>
          <p:nvPr/>
        </p:nvPicPr>
        <p:blipFill rotWithShape="1">
          <a:blip r:embed="rId4">
            <a:alphaModFix/>
          </a:blip>
          <a:srcRect t="6913" b="16610"/>
          <a:stretch/>
        </p:blipFill>
        <p:spPr>
          <a:xfrm>
            <a:off x="152400" y="1688475"/>
            <a:ext cx="3751575" cy="2713276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71"/>
          <p:cNvSpPr txBox="1"/>
          <p:nvPr/>
        </p:nvSpPr>
        <p:spPr>
          <a:xfrm>
            <a:off x="4171525" y="2978875"/>
            <a:ext cx="5089500" cy="19467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el gato come pescado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__ gato come pescado		?	el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el ____ come pescado		?	gato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el gato ____ pescado		?	come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el gato come _______		?	pescado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Tarea de pretexto para embeddings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72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semántica de las palabras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65" name="Google Shape;665;p72"/>
          <p:cNvPicPr preferRelativeResize="0"/>
          <p:nvPr/>
        </p:nvPicPr>
        <p:blipFill rotWithShape="1">
          <a:blip r:embed="rId3">
            <a:alphaModFix/>
          </a:blip>
          <a:srcRect r="20660"/>
          <a:stretch/>
        </p:blipFill>
        <p:spPr>
          <a:xfrm>
            <a:off x="3079782" y="1086450"/>
            <a:ext cx="5751969" cy="40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Nos acercamos a las causas latentes</a:t>
            </a:r>
            <a:endParaRPr/>
          </a:p>
        </p:txBody>
      </p:sp>
      <p:pic>
        <p:nvPicPr>
          <p:cNvPr id="671" name="Google Shape;6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713" y="1051175"/>
            <a:ext cx="7075764" cy="3787526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3"/>
          <p:cNvSpPr txBox="1"/>
          <p:nvPr/>
        </p:nvSpPr>
        <p:spPr>
          <a:xfrm>
            <a:off x="4213200" y="4731900"/>
            <a:ext cx="49308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FF"/>
                </a:solidFill>
              </a:rPr>
              <a:t>http://jalammar.github.io/illustrated-word2vec/</a:t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Perdemos interpretabilidad</a:t>
            </a:r>
            <a:endParaRPr/>
          </a:p>
        </p:txBody>
      </p:sp>
      <p:pic>
        <p:nvPicPr>
          <p:cNvPr id="678" name="Google Shape;678;p74"/>
          <p:cNvPicPr preferRelativeResize="0"/>
          <p:nvPr/>
        </p:nvPicPr>
        <p:blipFill rotWithShape="1">
          <a:blip r:embed="rId3">
            <a:alphaModFix/>
          </a:blip>
          <a:srcRect l="36536" b="4571"/>
          <a:stretch/>
        </p:blipFill>
        <p:spPr>
          <a:xfrm>
            <a:off x="551938" y="1268475"/>
            <a:ext cx="3577434" cy="24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7075" y="1816825"/>
            <a:ext cx="3870800" cy="283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Qué es un embedding (proyección)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6" name="Google Shape;1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8487"/>
            <a:ext cx="9143998" cy="427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Qué es un embedding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 un videíto sobre el kernel trick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https://www.youtube.com/watch?v=3liCbRZPrZA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Tipos de embeddings</a:t>
            </a:r>
            <a:endParaRPr/>
          </a:p>
        </p:txBody>
      </p:sp>
      <p:sp>
        <p:nvSpPr>
          <p:cNvPr id="168" name="Google Shape;16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Técnicas populares dentro de la familia de los embeddings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Selección de características → supervisado o no supervisado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Agrupamiento de características → supervisado o no supervisado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The kernel trick → un espacio de mayor dimensionalidad!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Principal Component Analysis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Latent Dirichlet Allocation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t-sne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Neural embeddings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Objetivos de los embeddings</a:t>
            </a:r>
            <a:endParaRPr/>
          </a:p>
        </p:txBody>
      </p:sp>
      <p:sp>
        <p:nvSpPr>
          <p:cNvPr id="174" name="Google Shape;174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En lugar de elegir un subconjunto de características, crear nuevas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Sin tener en cuenta etiquetas de clase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Proyectar a menos dimensiones preservando la mayor cantidad de información posible → minimizando el error cuadrado de reconstruir los datos originales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 qué sirven?</a:t>
            </a:r>
            <a:endParaRPr/>
          </a:p>
        </p:txBody>
      </p:sp>
      <p:sp>
        <p:nvSpPr>
          <p:cNvPr id="180" name="Google Shape;180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Reducción de dimensionalidad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Reducir overfitting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Generalización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Acercamiento a las causas latentes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Reducir el tiempo en ingeniería de características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Reducir el sesgo del científico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Visualizar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1573</Words>
  <Application>Microsoft Office PowerPoint</Application>
  <PresentationFormat>Presentación en pantalla (16:9)</PresentationFormat>
  <Paragraphs>247</Paragraphs>
  <Slides>48</Slides>
  <Notes>47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48</vt:i4>
      </vt:variant>
    </vt:vector>
  </HeadingPairs>
  <TitlesOfParts>
    <vt:vector size="58" baseType="lpstr">
      <vt:lpstr>Noto Sans Symbols</vt:lpstr>
      <vt:lpstr>Times New Roman</vt:lpstr>
      <vt:lpstr>Courier New</vt:lpstr>
      <vt:lpstr>Trebuchet MS</vt:lpstr>
      <vt:lpstr>Alfa Slab One</vt:lpstr>
      <vt:lpstr>Arial</vt:lpstr>
      <vt:lpstr>Gill Sans MT</vt:lpstr>
      <vt:lpstr>Proxima Nova</vt:lpstr>
      <vt:lpstr>Gameday</vt:lpstr>
      <vt:lpstr>Office Theme</vt:lpstr>
      <vt:lpstr>Presentación de PowerPoint</vt:lpstr>
      <vt:lpstr>Qué es un embedding (proyección)</vt:lpstr>
      <vt:lpstr>Qué es un embedding (proyección)</vt:lpstr>
      <vt:lpstr>Qué es un embedding (proyección)</vt:lpstr>
      <vt:lpstr>Qué es un embedding (proyección) </vt:lpstr>
      <vt:lpstr>Qué es un embedding </vt:lpstr>
      <vt:lpstr>Tipos de embeddings</vt:lpstr>
      <vt:lpstr>Objetivos de los embeddings</vt:lpstr>
      <vt:lpstr>Para qué sirven?</vt:lpstr>
      <vt:lpstr>Qué perdemos?</vt:lpstr>
      <vt:lpstr>Selección de Características</vt:lpstr>
      <vt:lpstr>Selección de Características</vt:lpstr>
      <vt:lpstr>Agrupamiento de Características</vt:lpstr>
      <vt:lpstr>Principal Component Analysis</vt:lpstr>
      <vt:lpstr>Principal Component Analysis</vt:lpstr>
      <vt:lpstr>Descomposición en Valores Singulares</vt:lpstr>
      <vt:lpstr>Latent Semantic Analysis</vt:lpstr>
      <vt:lpstr>Latent Semantic Analysis</vt:lpstr>
      <vt:lpstr>Latent Semantic Analysis</vt:lpstr>
      <vt:lpstr>Latent Semantic Analysis</vt:lpstr>
      <vt:lpstr>Latent Semantic Analysis</vt:lpstr>
      <vt:lpstr>Latent Semantic Analysis:  Reducción de dimensionalidad</vt:lpstr>
      <vt:lpstr>Latent Semantic Analysis: Reducción de dimensionalidad</vt:lpstr>
      <vt:lpstr>Probabilistic Latent Semantic Analysis</vt:lpstr>
      <vt:lpstr>Latent Dirichlet Allocation</vt:lpstr>
      <vt:lpstr>Latent Dirichlet Allocation</vt:lpstr>
      <vt:lpstr>t-SNE</vt:lpstr>
      <vt:lpstr>t-SNE</vt:lpstr>
      <vt:lpstr>Diferencia entre t-sne y PCA</vt:lpstr>
      <vt:lpstr>Diferencia entre t-sne y PCA</vt:lpstr>
      <vt:lpstr>Diferencia entre t-sne y PCA</vt:lpstr>
      <vt:lpstr>no linealidad: embeddings neuronales</vt:lpstr>
      <vt:lpstr>no linealidad: embeddings neuronales</vt:lpstr>
      <vt:lpstr>no linealidad: embeddings neuronales</vt:lpstr>
      <vt:lpstr>Presentación de PowerPoint</vt:lpstr>
      <vt:lpstr>Presentación de PowerPoint</vt:lpstr>
      <vt:lpstr>Presentación de PowerPoint</vt:lpstr>
      <vt:lpstr>Embeddings neuronales</vt:lpstr>
      <vt:lpstr>Tareas de pretexto</vt:lpstr>
      <vt:lpstr>Tareas de pretexto</vt:lpstr>
      <vt:lpstr>Tareas de pretexto</vt:lpstr>
      <vt:lpstr>Tareas de pretexto</vt:lpstr>
      <vt:lpstr>Tareas de pretexto</vt:lpstr>
      <vt:lpstr>Tareas de pretexto</vt:lpstr>
      <vt:lpstr>mejores representaciones</vt:lpstr>
      <vt:lpstr>Presentación de PowerPoint</vt:lpstr>
      <vt:lpstr>Nos acercamos a las causas latentes</vt:lpstr>
      <vt:lpstr>Perdemos interpretabilidad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José Ramon Iglesias Gamarra</cp:lastModifiedBy>
  <cp:revision>1</cp:revision>
  <dcterms:modified xsi:type="dcterms:W3CDTF">2025-04-24T23:34:54Z</dcterms:modified>
</cp:coreProperties>
</file>